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6"/>
  </p:notesMasterIdLst>
  <p:sldIdLst>
    <p:sldId id="296" r:id="rId2"/>
    <p:sldId id="430" r:id="rId3"/>
    <p:sldId id="364" r:id="rId4"/>
    <p:sldId id="365" r:id="rId5"/>
    <p:sldId id="440" r:id="rId6"/>
    <p:sldId id="441" r:id="rId7"/>
    <p:sldId id="370" r:id="rId8"/>
    <p:sldId id="435" r:id="rId9"/>
    <p:sldId id="442" r:id="rId10"/>
    <p:sldId id="368" r:id="rId11"/>
    <p:sldId id="439" r:id="rId12"/>
    <p:sldId id="345" r:id="rId13"/>
    <p:sldId id="346" r:id="rId14"/>
    <p:sldId id="347" r:id="rId15"/>
    <p:sldId id="397" r:id="rId16"/>
    <p:sldId id="348" r:id="rId17"/>
    <p:sldId id="380" r:id="rId18"/>
    <p:sldId id="349" r:id="rId19"/>
    <p:sldId id="350" r:id="rId20"/>
    <p:sldId id="351" r:id="rId21"/>
    <p:sldId id="352" r:id="rId22"/>
    <p:sldId id="415" r:id="rId23"/>
    <p:sldId id="416" r:id="rId24"/>
    <p:sldId id="417" r:id="rId25"/>
    <p:sldId id="418" r:id="rId26"/>
    <p:sldId id="419" r:id="rId27"/>
    <p:sldId id="420" r:id="rId28"/>
    <p:sldId id="421" r:id="rId29"/>
    <p:sldId id="422" r:id="rId30"/>
    <p:sldId id="423" r:id="rId31"/>
    <p:sldId id="424" r:id="rId32"/>
    <p:sldId id="425" r:id="rId33"/>
    <p:sldId id="426" r:id="rId34"/>
    <p:sldId id="427" r:id="rId35"/>
  </p:sldIdLst>
  <p:sldSz cx="12192000" cy="6858000"/>
  <p:notesSz cx="6799263" cy="99298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3604C-1244-4E6C-8382-46AFA31D73D7}" type="datetimeFigureOut">
              <a:rPr lang="zh-TW" altLang="en-US" smtClean="0"/>
              <a:t>2021/11/10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19A04-9D9A-4FE2-8C86-B6D39F8988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588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03845" y="5279204"/>
            <a:ext cx="5630781" cy="500133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-182563" y="835025"/>
            <a:ext cx="7402513" cy="4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75393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1042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8730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7072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2235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8407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03845" y="5279204"/>
            <a:ext cx="5630781" cy="500133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-182563" y="835025"/>
            <a:ext cx="7402513" cy="4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26559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424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5632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03845" y="5279204"/>
            <a:ext cx="5630781" cy="500133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-182563" y="835025"/>
            <a:ext cx="7402513" cy="4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36911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912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8934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154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173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>
            <a:spLocks noChangeArrowheads="1"/>
          </p:cNvSpPr>
          <p:nvPr/>
        </p:nvSpPr>
        <p:spPr bwMode="auto">
          <a:xfrm>
            <a:off x="812800" y="1238250"/>
            <a:ext cx="105664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2000" b="1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  <a:rtl val="0"/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2641600" y="3981450"/>
            <a:ext cx="8682892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2000" b="1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  <a:rtl val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 rot="16200000">
            <a:off x="8692877" y="4263903"/>
            <a:ext cx="400110" cy="46325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eaVert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14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Arial"/>
                <a:sym typeface="Arial"/>
                <a:rtl val="0"/>
              </a:rPr>
              <a:t>Digital </a:t>
            </a:r>
            <a:r>
              <a:rPr lang="en-US" altLang="zh-TW" sz="1400" i="1">
                <a:solidFill>
                  <a:srgbClr val="000000"/>
                </a:solidFill>
                <a:latin typeface="Times New Roman" pitchFamily="18" charset="0"/>
                <a:cs typeface="Arial"/>
                <a:sym typeface="Arial"/>
                <a:rtl val="0"/>
              </a:rPr>
              <a:t>Integrated Circuit </a:t>
            </a:r>
            <a:r>
              <a:rPr lang="en-US" altLang="zh-TW" sz="14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Arial"/>
                <a:sym typeface="Arial"/>
                <a:rtl val="0"/>
              </a:rPr>
              <a:t>Design Laboratory 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155" y="6092826"/>
            <a:ext cx="1017953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3" y="46039"/>
            <a:ext cx="998416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 rot="16200000">
            <a:off x="4039403" y="-2909949"/>
            <a:ext cx="723275" cy="66215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eaVert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14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Arial"/>
                <a:sym typeface="Arial"/>
                <a:rtl val="0"/>
              </a:rPr>
              <a:t>Department of Computer Science and Information Engineering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14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Arial"/>
                <a:sym typeface="Arial"/>
                <a:rtl val="0"/>
              </a:rPr>
              <a:t>National Cheng Kung University</a:t>
            </a:r>
          </a:p>
        </p:txBody>
      </p:sp>
      <p:sp>
        <p:nvSpPr>
          <p:cNvPr id="3399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1543050"/>
            <a:ext cx="10163908" cy="1752600"/>
          </a:xfrm>
        </p:spPr>
        <p:txBody>
          <a:bodyPr/>
          <a:lstStyle>
            <a:lvl1pPr>
              <a:defRPr i="1"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3399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41600" y="3981450"/>
            <a:ext cx="8737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 b="0"/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3483096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BB791E-8DC5-475A-B77B-695AA02C232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45441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118601" y="277814"/>
            <a:ext cx="2835030" cy="577373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1" y="277814"/>
            <a:ext cx="8321431" cy="57737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EA5D57-3468-4E25-B5AE-C876081E00C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97812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C2E83B-6F92-40C2-B042-FB44B030C70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71662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247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247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33AAAD-7A26-477A-BEEC-FE6886FEFB1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111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1" y="1484313"/>
            <a:ext cx="5578231" cy="4567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75401" y="1484313"/>
            <a:ext cx="5578230" cy="4567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0D244B-B3BD-4662-BC3D-2376D77A7C3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8210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ECF66D-E0DC-4C03-B319-106D4780943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555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674E8D-0157-4DD9-B43D-A9E9A36E03B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3688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AFB60A-C1DF-4D1D-8BA1-63C16123C9C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4103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24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7385" y="273051"/>
            <a:ext cx="681501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24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BDD009-BF31-4F3F-830C-4BF16B54B34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50588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7EC5F-D92C-47E3-A6A4-1A6B396D4F7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0874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7813"/>
            <a:ext cx="11344031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484313"/>
            <a:ext cx="11344031" cy="45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3389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200">
                <a:latin typeface="+mn-lt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 b="1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3389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latin typeface="+mn-lt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 b="1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3389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931CC5A-5D22-4D0E-8EBA-A29ED05063E4}" type="slidenum">
              <a:rPr lang="en-US" altLang="zh-TW" b="1">
                <a:solidFill>
                  <a:srgbClr val="000000"/>
                </a:solidFill>
                <a:cs typeface="Arial"/>
                <a:sym typeface="Arial"/>
                <a:rtl val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TW" b="1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508000" y="228600"/>
            <a:ext cx="109728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2000" b="1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  <a:rtl val="0"/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609600" y="617220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2000" b="1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94739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kumimoji="1" sz="2800" b="1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kumimoji="1" sz="2200" b="1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kumimoji="1" b="1"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8519" y="1896665"/>
            <a:ext cx="8258175" cy="1423988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algn="ctr" eaLnBrk="1" hangingPunct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LAB </a:t>
            </a:r>
            <a:r>
              <a:rPr lang="en-US" altLang="zh-TW" i="0" dirty="0">
                <a:latin typeface="Arial" panose="020B0604020202020204" pitchFamily="34" charset="0"/>
                <a:cs typeface="Arial" panose="020B0604020202020204" pitchFamily="34" charset="0"/>
              </a:rPr>
              <a:t>- 05</a:t>
            </a:r>
            <a:endParaRPr lang="zh-TW" altLang="en-US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08318" y="4628030"/>
            <a:ext cx="7099300" cy="1423988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algn="ctr" eaLnBrk="1" hangingPunct="1"/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陳培殷</a:t>
            </a:r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國立成功大學   資訊工程系</a:t>
            </a:r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57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713875" y="277814"/>
            <a:ext cx="8507413" cy="12065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TW" sz="3600" b="1" kern="0" dirty="0">
                <a:ea typeface="+mj-ea"/>
                <a:cs typeface="Arial" panose="020B0604020202020204" pitchFamily="34" charset="0"/>
              </a:rPr>
              <a:t>Notice</a:t>
            </a:r>
            <a:endParaRPr lang="zh-TW" altLang="en-US" sz="3600" b="1" kern="0" dirty="0">
              <a:ea typeface="+mj-ea"/>
              <a:cs typeface="Arial" panose="020B0604020202020204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034717" y="1291808"/>
            <a:ext cx="8507413" cy="4567237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TW" altLang="en-US" sz="2400" kern="0" dirty="0">
                <a:solidFill>
                  <a:srgbClr val="FF0000"/>
                </a:solidFill>
                <a:ea typeface="標楷體" pitchFamily="65" charset="-120"/>
                <a:cs typeface="Arial" panose="020B0604020202020204" pitchFamily="34" charset="0"/>
              </a:rPr>
              <a:t>請勿命名中文資料夾</a:t>
            </a:r>
            <a:endParaRPr lang="en-US" altLang="zh-TW" sz="2400" kern="0" dirty="0">
              <a:solidFill>
                <a:srgbClr val="FF0000"/>
              </a:solidFill>
              <a:ea typeface="標楷體" pitchFamily="65" charset="-120"/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altLang="zh-TW" sz="2400" kern="0" dirty="0"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400" kern="0" dirty="0">
                <a:cs typeface="Arial" panose="020B0604020202020204" pitchFamily="34" charset="0"/>
              </a:rPr>
              <a:t>Device family </a:t>
            </a:r>
            <a:r>
              <a:rPr lang="zh-TW" altLang="en-US" sz="2400" kern="0" dirty="0">
                <a:ea typeface="標楷體" pitchFamily="65" charset="-120"/>
                <a:cs typeface="Arial" panose="020B0604020202020204" pitchFamily="34" charset="0"/>
              </a:rPr>
              <a:t>請確認與 </a:t>
            </a:r>
            <a:r>
              <a:rPr lang="en-US" altLang="zh-TW" sz="2400" kern="0" dirty="0">
                <a:cs typeface="Arial" panose="020B0604020202020204" pitchFamily="34" charset="0"/>
              </a:rPr>
              <a:t>FPGA Chip</a:t>
            </a:r>
            <a:r>
              <a:rPr lang="zh-TW" altLang="en-US" sz="2400" kern="0" dirty="0">
                <a:cs typeface="Arial" panose="020B0604020202020204" pitchFamily="34" charset="0"/>
              </a:rPr>
              <a:t> </a:t>
            </a:r>
            <a:r>
              <a:rPr lang="zh-TW" altLang="en-US" sz="2400" kern="0" dirty="0">
                <a:ea typeface="標楷體" pitchFamily="65" charset="-120"/>
                <a:cs typeface="Arial" panose="020B0604020202020204" pitchFamily="34" charset="0"/>
              </a:rPr>
              <a:t>符合</a:t>
            </a:r>
            <a:r>
              <a:rPr lang="zh-TW" altLang="en-US" sz="2400" kern="0" dirty="0">
                <a:cs typeface="Arial" panose="020B0604020202020204" pitchFamily="34" charset="0"/>
              </a:rPr>
              <a:t> </a:t>
            </a:r>
            <a:r>
              <a:rPr lang="en-US" altLang="zh-TW" sz="2400" kern="0" dirty="0">
                <a:cs typeface="Arial" panose="020B0604020202020204" pitchFamily="34" charset="0"/>
              </a:rPr>
              <a:t>(</a:t>
            </a:r>
            <a:r>
              <a:rPr lang="en-US" altLang="zh-TW" sz="2400" kern="0" dirty="0">
                <a:solidFill>
                  <a:srgbClr val="FF0000"/>
                </a:solidFill>
                <a:cs typeface="Arial" panose="020B0604020202020204" pitchFamily="34" charset="0"/>
              </a:rPr>
              <a:t>5CEFA4F23C7</a:t>
            </a:r>
            <a:r>
              <a:rPr lang="en-US" altLang="zh-TW" sz="2400" kern="0" dirty="0">
                <a:cs typeface="Arial" panose="020B0604020202020204" pitchFamily="34" charset="0"/>
              </a:rPr>
              <a:t>)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altLang="zh-TW" sz="2400" kern="0" dirty="0"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400" kern="0" dirty="0">
                <a:cs typeface="Arial" panose="020B0604020202020204" pitchFamily="34" charset="0"/>
              </a:rPr>
              <a:t>Top module name &amp;</a:t>
            </a:r>
            <a:r>
              <a:rPr lang="zh-TW" altLang="en-US" sz="2400" kern="0" dirty="0">
                <a:cs typeface="Arial" panose="020B0604020202020204" pitchFamily="34" charset="0"/>
              </a:rPr>
              <a:t> </a:t>
            </a:r>
            <a:r>
              <a:rPr lang="en-US" altLang="zh-TW" sz="2400" kern="0" dirty="0">
                <a:cs typeface="Arial" panose="020B0604020202020204" pitchFamily="34" charset="0"/>
              </a:rPr>
              <a:t>Project name </a:t>
            </a:r>
            <a:r>
              <a:rPr lang="zh-TW" altLang="en-US" sz="2400" kern="0" dirty="0">
                <a:solidFill>
                  <a:srgbClr val="FF0000"/>
                </a:solidFill>
                <a:ea typeface="標楷體" pitchFamily="65" charset="-120"/>
                <a:cs typeface="Arial" panose="020B0604020202020204" pitchFamily="34" charset="0"/>
              </a:rPr>
              <a:t>需要一致</a:t>
            </a:r>
            <a:endParaRPr lang="en-US" altLang="zh-TW" sz="2400" kern="0" dirty="0"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altLang="zh-TW" sz="2400" kern="0" dirty="0">
              <a:cs typeface="Arial" panose="020B0604020202020204" pitchFamily="34" charset="0"/>
            </a:endParaRPr>
          </a:p>
        </p:txBody>
      </p:sp>
      <p:sp>
        <p:nvSpPr>
          <p:cNvPr id="58372" name="投影片編號版面配置區 10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9762E1-67F5-4388-9FED-85AC3A4D38F4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zh-TW" sz="1200" b="1"/>
          </a:p>
        </p:txBody>
      </p:sp>
    </p:spTree>
    <p:extLst>
      <p:ext uri="{BB962C8B-B14F-4D97-AF65-F5344CB8AC3E}">
        <p14:creationId xmlns:p14="http://schemas.microsoft.com/office/powerpoint/2010/main" val="527517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1638301" y="277813"/>
            <a:ext cx="9217025" cy="120649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638301" y="1334846"/>
            <a:ext cx="9217025" cy="45672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+mj-lt"/>
                <a:ea typeface="Times New Roman"/>
                <a:cs typeface="Times New Roman"/>
                <a:sym typeface="Times New Roman"/>
              </a:rPr>
              <a:t>Video preview for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latin typeface="+mj-lt"/>
                <a:cs typeface="Times New Roman"/>
                <a:sym typeface="Times New Roman"/>
              </a:rPr>
              <a:t>晶片實現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+mj-lt"/>
                <a:cs typeface="Times New Roman"/>
                <a:sym typeface="Times New Roman"/>
              </a:rPr>
              <a:t>+HDL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latin typeface="+mj-lt"/>
                <a:cs typeface="Times New Roman"/>
                <a:sym typeface="Times New Roman"/>
              </a:rPr>
              <a:t>介紹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+mj-lt"/>
                <a:cs typeface="Times New Roman"/>
                <a:sym typeface="Times New Roman"/>
              </a:rPr>
              <a:t>(Parts I~V) 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+mj-lt"/>
                <a:cs typeface="Times New Roman"/>
                <a:sym typeface="Times New Roman"/>
              </a:rPr>
              <a:t>Seven segment display</a:t>
            </a:r>
          </a:p>
          <a:p>
            <a:pPr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  <a:ea typeface="Times New Roman"/>
                <a:cs typeface="Times New Roman"/>
                <a:sym typeface="Times New Roman"/>
              </a:rPr>
              <a:t>Lab I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</a:rPr>
              <a:t>–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latin typeface="+mn-ea"/>
                <a:cs typeface="Times New Roman"/>
                <a:sym typeface="Times New Roman"/>
              </a:rPr>
              <a:t>學號顯示器</a:t>
            </a:r>
            <a:endParaRPr lang="en-US" altLang="zh-TW" dirty="0">
              <a:solidFill>
                <a:schemeClr val="bg1">
                  <a:lumMod val="75000"/>
                </a:schemeClr>
              </a:solidFill>
              <a:latin typeface="+mn-ea"/>
              <a:cs typeface="Times New Roman"/>
              <a:sym typeface="Times New Roman"/>
            </a:endParaRPr>
          </a:p>
          <a:p>
            <a:pPr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  <a:ea typeface="Times New Roman"/>
                <a:cs typeface="Times New Roman"/>
                <a:sym typeface="Times New Roman"/>
              </a:rPr>
              <a:t>Lab II – 3-bit Adder</a:t>
            </a:r>
            <a:endParaRPr lang="en-US" altLang="zh-TW" dirty="0">
              <a:solidFill>
                <a:schemeClr val="bg1">
                  <a:lumMod val="75000"/>
                </a:schemeClr>
              </a:solidFill>
              <a:latin typeface="+mn-ea"/>
              <a:cs typeface="Times New Roman"/>
              <a:sym typeface="Times New Roman"/>
            </a:endParaRPr>
          </a:p>
          <a:p>
            <a:pPr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dirty="0">
                <a:solidFill>
                  <a:schemeClr val="dk1"/>
                </a:solidFill>
                <a:cs typeface="Times New Roman"/>
                <a:sym typeface="Times New Roman"/>
              </a:rPr>
              <a:t>Appendix</a:t>
            </a:r>
            <a:endParaRPr dirty="0">
              <a:solidFill>
                <a:schemeClr val="dk1"/>
              </a:solidFill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7569740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(1/10)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969" y="1131387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Getting Started – </a:t>
            </a:r>
          </a:p>
          <a:p>
            <a:pPr lvl="1" eaLnBrk="1" hangingPunct="1">
              <a:buClr>
                <a:schemeClr val="accent1"/>
              </a:buCl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Start the Quartus II software</a:t>
            </a:r>
          </a:p>
        </p:txBody>
      </p:sp>
      <p:sp>
        <p:nvSpPr>
          <p:cNvPr id="34820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1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3" name="投影片編號版面配置區 9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082F42-0CA3-4E75-803E-2FEDCAAB785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 b="1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305" b="3494"/>
          <a:stretch/>
        </p:blipFill>
        <p:spPr>
          <a:xfrm>
            <a:off x="4638124" y="2202262"/>
            <a:ext cx="6944276" cy="3768869"/>
          </a:xfrm>
          <a:prstGeom prst="rect">
            <a:avLst/>
          </a:prstGeom>
        </p:spPr>
      </p:pic>
      <p:pic>
        <p:nvPicPr>
          <p:cNvPr id="10242" name="Picture 2" descr="https://scontent-hkg3-1.xx.fbcdn.net/v/t34.0-12/14563313_1182137241844342_8843715351820662739_n.jpg?oh=5975c88c62ff017c5f636325f1f2d171&amp;oe=581371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3260595"/>
            <a:ext cx="2939135" cy="175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向右箭號 8"/>
          <p:cNvSpPr/>
          <p:nvPr/>
        </p:nvSpPr>
        <p:spPr bwMode="auto">
          <a:xfrm>
            <a:off x="3671682" y="4086696"/>
            <a:ext cx="849518" cy="351433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10" name="矩形 1"/>
          <p:cNvSpPr>
            <a:spLocks noChangeArrowheads="1"/>
          </p:cNvSpPr>
          <p:nvPr/>
        </p:nvSpPr>
        <p:spPr bwMode="auto">
          <a:xfrm>
            <a:off x="807434" y="4307655"/>
            <a:ext cx="1254729" cy="112243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9484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522304" y="201587"/>
            <a:ext cx="11344031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defRPr/>
            </a:pPr>
            <a:r>
              <a:rPr lang="en-US" altLang="zh-TW" sz="3200" kern="0" dirty="0" err="1"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en-US" altLang="zh-TW" sz="3200" kern="0" dirty="0">
                <a:latin typeface="Arial" panose="020B0604020202020204" pitchFamily="34" charset="0"/>
                <a:cs typeface="Arial" panose="020B0604020202020204" pitchFamily="34" charset="0"/>
              </a:rPr>
              <a:t>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kern="0" dirty="0">
                <a:latin typeface="Arial" panose="020B0604020202020204" pitchFamily="34" charset="0"/>
                <a:cs typeface="Arial" panose="020B0604020202020204" pitchFamily="34" charset="0"/>
              </a:rPr>
              <a:t> (2/10)</a:t>
            </a:r>
            <a:endParaRPr lang="zh-TW" altLang="en-US" sz="32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2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E4128B-5BC9-49A4-AF5A-803A2749D8E3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 b="1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890338" y="1055440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Create a New Project – </a:t>
            </a:r>
          </a:p>
          <a:p>
            <a:pPr marL="669925" lvl="1" indent="-325438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q"/>
              <a:defRPr/>
            </a:pPr>
            <a:r>
              <a:rPr lang="en-US" altLang="zh-TW" sz="2200" b="1" kern="0" dirty="0">
                <a:cs typeface="Arial" panose="020B0604020202020204" pitchFamily="34" charset="0"/>
              </a:rPr>
              <a:t>Open New Project Wizard (File → New Project Wizard…)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49955" b="3575"/>
          <a:stretch/>
        </p:blipFill>
        <p:spPr>
          <a:xfrm>
            <a:off x="2150532" y="2043630"/>
            <a:ext cx="7433733" cy="4028382"/>
          </a:xfrm>
          <a:prstGeom prst="rect">
            <a:avLst/>
          </a:prstGeom>
        </p:spPr>
      </p:pic>
      <p:sp>
        <p:nvSpPr>
          <p:cNvPr id="35847" name="矩形 1"/>
          <p:cNvSpPr>
            <a:spLocks noChangeArrowheads="1"/>
          </p:cNvSpPr>
          <p:nvPr/>
        </p:nvSpPr>
        <p:spPr bwMode="auto">
          <a:xfrm>
            <a:off x="2150532" y="2487024"/>
            <a:ext cx="990601" cy="112243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5203719" y="3079691"/>
            <a:ext cx="765282" cy="256176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1360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807" y="2048440"/>
            <a:ext cx="4810593" cy="3728504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786064" y="1081930"/>
            <a:ext cx="10371220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Specify the working directory and the name of the </a:t>
            </a:r>
            <a:r>
              <a:rPr lang="en-US" altLang="en-US" sz="2800" b="1" kern="0" dirty="0">
                <a:cs typeface="Arial" panose="020B0604020202020204" pitchFamily="34" charset="0"/>
              </a:rPr>
              <a:t>project</a:t>
            </a:r>
            <a:endParaRPr lang="en-US" altLang="zh-TW" sz="2800" b="1" kern="0" dirty="0">
              <a:cs typeface="Arial" panose="020B0604020202020204" pitchFamily="34" charset="0"/>
            </a:endParaRPr>
          </a:p>
        </p:txBody>
      </p:sp>
      <p:sp>
        <p:nvSpPr>
          <p:cNvPr id="36867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868DA70-31F8-44CA-A966-0F9DABAE082F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 b="1"/>
          </a:p>
        </p:txBody>
      </p:sp>
      <p:sp>
        <p:nvSpPr>
          <p:cNvPr id="36870" name="矩形 1"/>
          <p:cNvSpPr>
            <a:spLocks noChangeArrowheads="1"/>
          </p:cNvSpPr>
          <p:nvPr/>
        </p:nvSpPr>
        <p:spPr bwMode="auto">
          <a:xfrm>
            <a:off x="6902803" y="2562549"/>
            <a:ext cx="4374797" cy="176169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6871" name="矩形 1"/>
          <p:cNvSpPr>
            <a:spLocks noChangeArrowheads="1"/>
          </p:cNvSpPr>
          <p:nvPr/>
        </p:nvSpPr>
        <p:spPr bwMode="auto">
          <a:xfrm>
            <a:off x="9506524" y="5479887"/>
            <a:ext cx="567419" cy="183038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4" name="向右箭號 23"/>
          <p:cNvSpPr/>
          <p:nvPr/>
        </p:nvSpPr>
        <p:spPr bwMode="auto">
          <a:xfrm>
            <a:off x="5701011" y="3486840"/>
            <a:ext cx="966442" cy="351433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36873" name="矩形 1"/>
          <p:cNvSpPr>
            <a:spLocks noChangeArrowheads="1"/>
          </p:cNvSpPr>
          <p:nvPr/>
        </p:nvSpPr>
        <p:spPr bwMode="auto">
          <a:xfrm>
            <a:off x="6897008" y="2852737"/>
            <a:ext cx="4380592" cy="186796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6874" name="矩形 1"/>
          <p:cNvSpPr>
            <a:spLocks noChangeArrowheads="1"/>
          </p:cNvSpPr>
          <p:nvPr/>
        </p:nvSpPr>
        <p:spPr bwMode="auto">
          <a:xfrm>
            <a:off x="6902803" y="3122272"/>
            <a:ext cx="4374797" cy="165896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6875" name="文字方塊 1"/>
          <p:cNvSpPr txBox="1">
            <a:spLocks noChangeArrowheads="1"/>
          </p:cNvSpPr>
          <p:nvPr/>
        </p:nvSpPr>
        <p:spPr bwMode="auto">
          <a:xfrm>
            <a:off x="8572113" y="2482920"/>
            <a:ext cx="18688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</a:rPr>
              <a:t>可先新增資料夾</a:t>
            </a:r>
          </a:p>
        </p:txBody>
      </p:sp>
      <p:sp>
        <p:nvSpPr>
          <p:cNvPr id="36876" name="文字方塊 14"/>
          <p:cNvSpPr txBox="1">
            <a:spLocks noChangeArrowheads="1"/>
          </p:cNvSpPr>
          <p:nvPr/>
        </p:nvSpPr>
        <p:spPr bwMode="auto">
          <a:xfrm>
            <a:off x="7999389" y="2890364"/>
            <a:ext cx="20745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</a:rPr>
              <a:t>請記住</a:t>
            </a:r>
            <a:r>
              <a:rPr lang="en-US" altLang="zh-TW" sz="1600" b="1" dirty="0">
                <a:solidFill>
                  <a:srgbClr val="0000FF"/>
                </a:solidFill>
                <a:latin typeface="標楷體" panose="03000509000000000000" pitchFamily="65" charset="-120"/>
              </a:rPr>
              <a:t>!</a:t>
            </a:r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</a:rPr>
              <a:t>名稱要相同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547604" y="226409"/>
            <a:ext cx="11344031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defRPr/>
            </a:pPr>
            <a:r>
              <a:rPr lang="en-US" altLang="zh-TW" sz="3200" kern="0" dirty="0" err="1"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en-US" altLang="zh-TW" sz="3200" kern="0" dirty="0">
                <a:latin typeface="Arial" panose="020B0604020202020204" pitchFamily="34" charset="0"/>
                <a:cs typeface="Arial" panose="020B0604020202020204" pitchFamily="34" charset="0"/>
              </a:rPr>
              <a:t>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kern="0" dirty="0">
                <a:latin typeface="Arial" panose="020B0604020202020204" pitchFamily="34" charset="0"/>
                <a:cs typeface="Arial" panose="020B0604020202020204" pitchFamily="34" charset="0"/>
              </a:rPr>
              <a:t> (3/10)</a:t>
            </a:r>
            <a:endParaRPr lang="zh-TW" altLang="en-US" sz="32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64" y="2039302"/>
            <a:ext cx="4810593" cy="373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76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672455" y="2384637"/>
            <a:ext cx="4696054" cy="3667175"/>
            <a:chOff x="948029" y="1998132"/>
            <a:chExt cx="4157371" cy="3246515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029" y="1998132"/>
              <a:ext cx="4157371" cy="3246515"/>
            </a:xfrm>
            <a:prstGeom prst="rect">
              <a:avLst/>
            </a:prstGeom>
          </p:spPr>
        </p:pic>
        <p:sp>
          <p:nvSpPr>
            <p:cNvPr id="18" name="矩形 1"/>
            <p:cNvSpPr>
              <a:spLocks noChangeArrowheads="1"/>
            </p:cNvSpPr>
            <p:nvPr/>
          </p:nvSpPr>
          <p:spPr bwMode="auto">
            <a:xfrm>
              <a:off x="1040595" y="2503451"/>
              <a:ext cx="3023405" cy="282082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9" name="矩形 1"/>
            <p:cNvSpPr>
              <a:spLocks noChangeArrowheads="1"/>
            </p:cNvSpPr>
            <p:nvPr/>
          </p:nvSpPr>
          <p:spPr bwMode="auto">
            <a:xfrm>
              <a:off x="3381375" y="5013325"/>
              <a:ext cx="371476" cy="111126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37890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4E075E9-ED1C-4A65-BC33-7C937363F67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 b="1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855905" y="956580"/>
            <a:ext cx="10879739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Select “Empty project”. Then, click “Next”.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Select design files. Or click “Next” to skip this step.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6834943" y="2384637"/>
            <a:ext cx="4725680" cy="3667175"/>
            <a:chOff x="6533214" y="2141970"/>
            <a:chExt cx="4157371" cy="3226161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3214" y="2141970"/>
              <a:ext cx="4157371" cy="3226161"/>
            </a:xfrm>
            <a:prstGeom prst="rect">
              <a:avLst/>
            </a:prstGeom>
          </p:spPr>
        </p:pic>
        <p:sp>
          <p:nvSpPr>
            <p:cNvPr id="37893" name="矩形 1"/>
            <p:cNvSpPr>
              <a:spLocks noChangeArrowheads="1"/>
            </p:cNvSpPr>
            <p:nvPr/>
          </p:nvSpPr>
          <p:spPr bwMode="auto">
            <a:xfrm>
              <a:off x="8979694" y="5145881"/>
              <a:ext cx="371476" cy="99030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(4/10)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向右箭號 29"/>
          <p:cNvSpPr/>
          <p:nvPr/>
        </p:nvSpPr>
        <p:spPr bwMode="auto">
          <a:xfrm>
            <a:off x="5682626" y="4218224"/>
            <a:ext cx="838200" cy="304800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36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8766175" y="6243638"/>
            <a:ext cx="2844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4E075E9-ED1C-4A65-BC33-7C937363F67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 b="1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936106" y="952773"/>
            <a:ext cx="10879739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Specify device settings - </a:t>
            </a:r>
            <a:r>
              <a:rPr lang="en-US" altLang="zh-TW" sz="2400" b="1" kern="0" dirty="0">
                <a:solidFill>
                  <a:srgbClr val="FF0000"/>
                </a:solidFill>
                <a:cs typeface="Arial" panose="020B0604020202020204" pitchFamily="34" charset="0"/>
              </a:rPr>
              <a:t>(DE0-CV Device family are used). </a:t>
            </a:r>
            <a:r>
              <a:rPr lang="en-US" altLang="zh-TW" sz="2400" b="1" kern="0" dirty="0">
                <a:cs typeface="Arial" panose="020B0604020202020204" pitchFamily="34" charset="0"/>
              </a:rPr>
              <a:t>Click “Next.”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defRPr/>
            </a:pPr>
            <a:endParaRPr lang="en-US" altLang="zh-TW" sz="2800" b="1" kern="0" dirty="0">
              <a:cs typeface="Arial" panose="020B0604020202020204" pitchFamily="34" charset="0"/>
            </a:endParaRPr>
          </a:p>
        </p:txBody>
      </p:sp>
      <p:sp>
        <p:nvSpPr>
          <p:cNvPr id="37899" name="文字方塊 1"/>
          <p:cNvSpPr txBox="1">
            <a:spLocks noChangeArrowheads="1"/>
          </p:cNvSpPr>
          <p:nvPr/>
        </p:nvSpPr>
        <p:spPr bwMode="auto">
          <a:xfrm>
            <a:off x="869377" y="4402861"/>
            <a:ext cx="2623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b="1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5CEFA4F23C7</a:t>
            </a:r>
            <a:endParaRPr lang="zh-TW" altLang="en-US" sz="2800" b="1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(5/10)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640667" y="1596119"/>
            <a:ext cx="5968999" cy="4448874"/>
            <a:chOff x="3640667" y="1596119"/>
            <a:chExt cx="5968999" cy="4448874"/>
          </a:xfrm>
        </p:grpSpPr>
        <p:pic>
          <p:nvPicPr>
            <p:cNvPr id="8194" name="Picture 2" descr="https://scontent-hkg3-1.xx.fbcdn.net/v/t34.0-12/14717085_1182137248511008_5798329149020461279_n.jpg?oh=a11fb8a535817854f5a9021226c07546&amp;oe=5813862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9630" y="1596119"/>
              <a:ext cx="5730036" cy="444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895" name="矩形 1"/>
            <p:cNvSpPr>
              <a:spLocks noChangeArrowheads="1"/>
            </p:cNvSpPr>
            <p:nvPr/>
          </p:nvSpPr>
          <p:spPr bwMode="auto">
            <a:xfrm>
              <a:off x="4224715" y="2959850"/>
              <a:ext cx="2472418" cy="223617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7896" name="矩形 1"/>
            <p:cNvSpPr>
              <a:spLocks noChangeArrowheads="1"/>
            </p:cNvSpPr>
            <p:nvPr/>
          </p:nvSpPr>
          <p:spPr bwMode="auto">
            <a:xfrm>
              <a:off x="4155923" y="4596076"/>
              <a:ext cx="5083175" cy="136791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7897" name="矩形 1"/>
            <p:cNvSpPr>
              <a:spLocks noChangeArrowheads="1"/>
            </p:cNvSpPr>
            <p:nvPr/>
          </p:nvSpPr>
          <p:spPr bwMode="auto">
            <a:xfrm>
              <a:off x="7252813" y="5720402"/>
              <a:ext cx="492125" cy="158750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cxnSp>
          <p:nvCxnSpPr>
            <p:cNvPr id="5" name="直線單箭頭接點 4"/>
            <p:cNvCxnSpPr/>
            <p:nvPr/>
          </p:nvCxnSpPr>
          <p:spPr bwMode="auto">
            <a:xfrm flipH="1">
              <a:off x="3640667" y="4664471"/>
              <a:ext cx="433006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67192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II </a:t>
            </a:r>
            <a:r>
              <a:rPr lang="en-US" altLang="zh-TW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(6/10)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1" y="1112838"/>
            <a:ext cx="11344031" cy="4567237"/>
          </a:xfrm>
        </p:spPr>
        <p:txBody>
          <a:bodyPr/>
          <a:lstStyle/>
          <a:p>
            <a:r>
              <a:rPr lang="en-US" altLang="zh-TW" sz="2400" dirty="0"/>
              <a:t>Specify EDA Tool – (</a:t>
            </a:r>
            <a:r>
              <a:rPr lang="en-US" altLang="zh-TW" sz="2400" dirty="0" err="1">
                <a:solidFill>
                  <a:srgbClr val="FF0000"/>
                </a:solidFill>
              </a:rPr>
              <a:t>Modelsim</a:t>
            </a:r>
            <a:r>
              <a:rPr lang="en-US" altLang="zh-TW" sz="2400" dirty="0">
                <a:solidFill>
                  <a:srgbClr val="FF0000"/>
                </a:solidFill>
              </a:rPr>
              <a:t>-Altera</a:t>
            </a:r>
            <a:r>
              <a:rPr lang="en-US" altLang="zh-TW" sz="2400" dirty="0"/>
              <a:t> is selected for simulation). Click “Finish.”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53" y="1665287"/>
            <a:ext cx="5478221" cy="4271269"/>
          </a:xfrm>
          <a:prstGeom prst="rect">
            <a:avLst/>
          </a:prstGeom>
        </p:spPr>
      </p:pic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3396390" y="2783982"/>
            <a:ext cx="5147535" cy="197343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6991351" y="5610972"/>
            <a:ext cx="495300" cy="197343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7000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2"/>
          <a:srcRect l="49961" r="23355" b="39456"/>
          <a:stretch/>
        </p:blipFill>
        <p:spPr>
          <a:xfrm>
            <a:off x="853254" y="2472031"/>
            <a:ext cx="5658944" cy="3611269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903287" y="1163472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Edit a new file by opening a Verilog HDL file</a:t>
            </a:r>
          </a:p>
          <a:p>
            <a:pPr marL="669925" lvl="1" indent="-325438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q"/>
              <a:defRPr/>
            </a:pPr>
            <a:r>
              <a:rPr lang="en-US" altLang="zh-TW" sz="2200" b="1" kern="0" dirty="0">
                <a:cs typeface="Arial" panose="020B0604020202020204" pitchFamily="34" charset="0"/>
              </a:rPr>
              <a:t>(File → New → </a:t>
            </a:r>
            <a:r>
              <a:rPr lang="en-US" altLang="zh-TW" sz="2200" b="1" kern="0" dirty="0">
                <a:solidFill>
                  <a:srgbClr val="FF0000"/>
                </a:solidFill>
                <a:cs typeface="Arial" panose="020B0604020202020204" pitchFamily="34" charset="0"/>
              </a:rPr>
              <a:t>Verilog HDL File </a:t>
            </a:r>
            <a:r>
              <a:rPr lang="en-US" altLang="zh-TW" sz="2200" b="1" kern="0" dirty="0">
                <a:cs typeface="Arial" panose="020B0604020202020204" pitchFamily="34" charset="0"/>
              </a:rPr>
              <a:t>→ OK)</a:t>
            </a:r>
            <a:endParaRPr lang="en-US" altLang="zh-TW" sz="2200" b="1" kern="0" baseline="-25000" dirty="0">
              <a:cs typeface="Arial" panose="020B0604020202020204" pitchFamily="34" charset="0"/>
            </a:endParaRPr>
          </a:p>
        </p:txBody>
      </p:sp>
      <p:sp>
        <p:nvSpPr>
          <p:cNvPr id="38915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E786A60-0A47-4B2A-8247-CD88BAFC6895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 b="1"/>
          </a:p>
        </p:txBody>
      </p:sp>
      <p:sp>
        <p:nvSpPr>
          <p:cNvPr id="20" name="向右箭號 19"/>
          <p:cNvSpPr/>
          <p:nvPr/>
        </p:nvSpPr>
        <p:spPr bwMode="auto">
          <a:xfrm>
            <a:off x="6741619" y="3917950"/>
            <a:ext cx="838200" cy="304800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38919" name="矩形 1"/>
          <p:cNvSpPr>
            <a:spLocks noChangeArrowheads="1"/>
          </p:cNvSpPr>
          <p:nvPr/>
        </p:nvSpPr>
        <p:spPr bwMode="auto">
          <a:xfrm>
            <a:off x="853254" y="2708615"/>
            <a:ext cx="1442271" cy="142251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7809240" y="2362200"/>
            <a:ext cx="2355632" cy="3721100"/>
            <a:chOff x="7809240" y="2362200"/>
            <a:chExt cx="2355632" cy="3721100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9240" y="2362200"/>
              <a:ext cx="2355632" cy="3721100"/>
            </a:xfrm>
            <a:prstGeom prst="rect">
              <a:avLst/>
            </a:prstGeom>
          </p:spPr>
        </p:pic>
        <p:sp>
          <p:nvSpPr>
            <p:cNvPr id="38920" name="矩形 1"/>
            <p:cNvSpPr>
              <a:spLocks noChangeArrowheads="1"/>
            </p:cNvSpPr>
            <p:nvPr/>
          </p:nvSpPr>
          <p:spPr bwMode="auto">
            <a:xfrm>
              <a:off x="8305453" y="3850202"/>
              <a:ext cx="1565622" cy="143446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8921" name="矩形 1"/>
            <p:cNvSpPr>
              <a:spLocks noChangeArrowheads="1"/>
            </p:cNvSpPr>
            <p:nvPr/>
          </p:nvSpPr>
          <p:spPr bwMode="auto">
            <a:xfrm>
              <a:off x="8128903" y="5749416"/>
              <a:ext cx="573784" cy="163938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(7/10)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139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6703724-4ED0-4522-9866-21BF2C1C56CF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 b="1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938465" y="1151942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Write Verilog code</a:t>
            </a:r>
          </a:p>
        </p:txBody>
      </p:sp>
      <p:sp>
        <p:nvSpPr>
          <p:cNvPr id="39940" name="文字方塊 5"/>
          <p:cNvSpPr txBox="1">
            <a:spLocks noChangeArrowheads="1"/>
          </p:cNvSpPr>
          <p:nvPr/>
        </p:nvSpPr>
        <p:spPr bwMode="auto">
          <a:xfrm>
            <a:off x="1481016" y="1802107"/>
            <a:ext cx="4800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module name </a:t>
            </a:r>
            <a:r>
              <a:rPr lang="zh-TW" altLang="en-US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一定要跟 </a:t>
            </a:r>
            <a:r>
              <a:rPr lang="en-US" altLang="zh-TW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name</a:t>
            </a:r>
            <a:r>
              <a:rPr lang="zh-TW" altLang="en-US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相同 </a:t>
            </a:r>
            <a:r>
              <a:rPr lang="en-US" altLang="zh-TW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!!</a:t>
            </a:r>
            <a:endParaRPr lang="zh-TW" altLang="en-US" sz="16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6608760" y="2487613"/>
          <a:ext cx="4057348" cy="151447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014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4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4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259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</a:rPr>
                        <a:t>輸入</a:t>
                      </a:r>
                      <a:r>
                        <a:rPr lang="en-US" sz="1400" kern="100" dirty="0">
                          <a:effectLst/>
                        </a:rPr>
                        <a:t>(input)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輸出</a:t>
                      </a:r>
                      <a:r>
                        <a:rPr lang="en-US" sz="1400" kern="100">
                          <a:effectLst/>
                        </a:rPr>
                        <a:t>(output)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被加數</a:t>
                      </a:r>
                      <a:r>
                        <a:rPr lang="en-US" sz="1400" kern="100">
                          <a:effectLst/>
                        </a:rPr>
                        <a:t>(a)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</a:rPr>
                        <a:t>加數</a:t>
                      </a:r>
                      <a:r>
                        <a:rPr lang="en-US" sz="1400" kern="100" dirty="0">
                          <a:effectLst/>
                        </a:rPr>
                        <a:t>(b)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和</a:t>
                      </a:r>
                      <a:r>
                        <a:rPr lang="en-US" sz="1400" kern="100">
                          <a:effectLst/>
                        </a:rPr>
                        <a:t>(sum)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進位</a:t>
                      </a:r>
                      <a:r>
                        <a:rPr lang="en-US" sz="1400" kern="100">
                          <a:effectLst/>
                        </a:rPr>
                        <a:t>(carry)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1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2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2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9977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87" y="4373563"/>
            <a:ext cx="3298825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2127584" y="2262189"/>
          <a:ext cx="3854450" cy="3714750"/>
        </p:xfrm>
        <a:graphic>
          <a:graphicData uri="http://schemas.openxmlformats.org/drawingml/2006/table">
            <a:tbl>
              <a:tblPr/>
              <a:tblGrid>
                <a:gridCol w="27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1:</a:t>
                      </a:r>
                      <a:endParaRPr kumimoji="0" lang="zh-TW" altLang="zh-TW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//File Name</a:t>
                      </a:r>
                      <a:r>
                        <a:rPr kumimoji="0" lang="zh-TW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：</a:t>
                      </a:r>
                      <a:r>
                        <a:rPr kumimoji="0" lang="en-US" altLang="zh-TW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Half_Adder.v</a:t>
                      </a:r>
                      <a:endParaRPr kumimoji="0" lang="zh-TW" altLang="zh-TW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2: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module	Half_Adder(a, b, sum, carry);</a:t>
                      </a:r>
                      <a:endParaRPr kumimoji="0" lang="zh-TW" altLang="zh-TW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3: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input	a, b;</a:t>
                      </a:r>
                      <a:endParaRPr kumimoji="0" lang="zh-TW" altLang="zh-TW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4: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output	sum, carry;</a:t>
                      </a:r>
                      <a:endParaRPr kumimoji="0" lang="zh-TW" altLang="zh-TW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5: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 </a:t>
                      </a:r>
                      <a:endParaRPr kumimoji="0" lang="zh-TW" altLang="zh-TW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assign sum = a ^ b;</a:t>
                      </a:r>
                      <a:endParaRPr kumimoji="0" lang="zh-TW" altLang="zh-TW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7: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assign carry = a &amp; b;</a:t>
                      </a:r>
                      <a:endParaRPr kumimoji="0" lang="zh-TW" altLang="zh-TW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8: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 </a:t>
                      </a:r>
                      <a:endParaRPr kumimoji="0" lang="zh-TW" altLang="zh-TW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9: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endmodule</a:t>
                      </a:r>
                      <a:endParaRPr kumimoji="0" lang="zh-TW" altLang="zh-TW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(8/10)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723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1638301" y="277813"/>
            <a:ext cx="9217025" cy="120649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638301" y="1334846"/>
            <a:ext cx="9217025" cy="45672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altLang="zh-TW" dirty="0">
                <a:latin typeface="+mj-lt"/>
                <a:ea typeface="Times New Roman"/>
                <a:cs typeface="Times New Roman"/>
                <a:sym typeface="Times New Roman"/>
              </a:rPr>
              <a:t>Video preview for </a:t>
            </a:r>
            <a:r>
              <a:rPr lang="zh-TW" altLang="en-US" dirty="0">
                <a:latin typeface="+mj-lt"/>
                <a:cs typeface="Times New Roman"/>
                <a:sym typeface="Times New Roman"/>
              </a:rPr>
              <a:t>晶片實現</a:t>
            </a:r>
            <a:r>
              <a:rPr lang="en-US" altLang="zh-TW" dirty="0">
                <a:latin typeface="+mj-lt"/>
                <a:cs typeface="Times New Roman"/>
                <a:sym typeface="Times New Roman"/>
              </a:rPr>
              <a:t>+HDL</a:t>
            </a:r>
            <a:r>
              <a:rPr lang="zh-TW" altLang="en-US" dirty="0">
                <a:latin typeface="+mj-lt"/>
                <a:cs typeface="Times New Roman"/>
                <a:sym typeface="Times New Roman"/>
              </a:rPr>
              <a:t>介紹</a:t>
            </a:r>
            <a:r>
              <a:rPr lang="en-US" altLang="zh-TW" dirty="0">
                <a:latin typeface="+mj-lt"/>
                <a:cs typeface="Times New Roman"/>
                <a:sym typeface="Times New Roman"/>
              </a:rPr>
              <a:t>(Parts I~V) 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altLang="zh-TW" dirty="0">
                <a:latin typeface="+mj-lt"/>
                <a:cs typeface="Times New Roman"/>
                <a:sym typeface="Times New Roman"/>
              </a:rPr>
              <a:t>Seven segment display</a:t>
            </a:r>
          </a:p>
          <a:p>
            <a:pPr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dirty="0">
                <a:latin typeface="+mj-lt"/>
                <a:ea typeface="Times New Roman"/>
                <a:cs typeface="Times New Roman"/>
                <a:sym typeface="Times New Roman"/>
              </a:rPr>
              <a:t>Lab I </a:t>
            </a:r>
            <a:r>
              <a:rPr lang="en-US" altLang="zh-TW" dirty="0">
                <a:ea typeface="Times New Roman"/>
                <a:cs typeface="Times New Roman"/>
                <a:sym typeface="Times New Roman"/>
              </a:rPr>
              <a:t>– </a:t>
            </a:r>
            <a:r>
              <a:rPr lang="zh-TW" altLang="en-US" dirty="0">
                <a:latin typeface="+mn-ea"/>
                <a:cs typeface="Times New Roman"/>
                <a:sym typeface="Times New Roman"/>
              </a:rPr>
              <a:t>學號顯示器</a:t>
            </a:r>
            <a:endParaRPr lang="en-US" altLang="zh-TW" dirty="0">
              <a:latin typeface="+mn-ea"/>
              <a:cs typeface="Times New Roman"/>
              <a:sym typeface="Times New Roman"/>
            </a:endParaRPr>
          </a:p>
          <a:p>
            <a:pPr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dirty="0">
                <a:latin typeface="+mj-lt"/>
                <a:ea typeface="Times New Roman"/>
                <a:cs typeface="Times New Roman"/>
                <a:sym typeface="Times New Roman"/>
              </a:rPr>
              <a:t>Lab II – 3-bit Adder</a:t>
            </a:r>
            <a:endParaRPr lang="en-US" altLang="zh-TW" dirty="0">
              <a:latin typeface="+mn-ea"/>
              <a:cs typeface="Times New Roman"/>
              <a:sym typeface="Times New Roman"/>
            </a:endParaRPr>
          </a:p>
          <a:p>
            <a:pPr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dirty="0">
                <a:solidFill>
                  <a:schemeClr val="dk1"/>
                </a:solidFill>
                <a:cs typeface="Times New Roman"/>
                <a:sym typeface="Times New Roman"/>
              </a:rPr>
              <a:t>Appendix</a:t>
            </a:r>
            <a:endParaRPr dirty="0">
              <a:solidFill>
                <a:schemeClr val="dk1"/>
              </a:solidFill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0701441"/>
      </p:ext>
    </p:extLst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4CB830C-468F-44B3-A0D5-FD2E1704B8B9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 b="1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914401" y="1115345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Compiling the Designed Circuit   (synthesis </a:t>
            </a:r>
            <a:r>
              <a:rPr lang="zh-TW" altLang="en-US" sz="2800" b="1" kern="0" dirty="0">
                <a:cs typeface="Arial" panose="020B0604020202020204" pitchFamily="34" charset="0"/>
              </a:rPr>
              <a:t>合成</a:t>
            </a:r>
            <a:r>
              <a:rPr lang="en-US" altLang="zh-TW" sz="2800" b="1" kern="0" dirty="0">
                <a:cs typeface="Arial" panose="020B0604020202020204" pitchFamily="34" charset="0"/>
              </a:rPr>
              <a:t>)</a:t>
            </a:r>
          </a:p>
          <a:p>
            <a:pPr marL="669925" lvl="1" indent="-325438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q"/>
              <a:defRPr/>
            </a:pPr>
            <a:r>
              <a:rPr lang="en-US" altLang="zh-TW" sz="2200" b="1" kern="0" dirty="0">
                <a:cs typeface="Arial" panose="020B0604020202020204" pitchFamily="34" charset="0"/>
              </a:rPr>
              <a:t>(Processing → Start Compilation)</a:t>
            </a:r>
            <a:endParaRPr lang="en-US" altLang="zh-TW" sz="2200" b="1" kern="0" baseline="-25000" dirty="0">
              <a:cs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(9/10)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55672" r="34973" b="71004"/>
          <a:stretch/>
        </p:blipFill>
        <p:spPr>
          <a:xfrm>
            <a:off x="3758313" y="2321845"/>
            <a:ext cx="4090286" cy="356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07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/>
          <a:srcRect l="1637" b="3574"/>
          <a:stretch/>
        </p:blipFill>
        <p:spPr>
          <a:xfrm>
            <a:off x="2234201" y="1671876"/>
            <a:ext cx="8094830" cy="4384199"/>
          </a:xfrm>
          <a:prstGeom prst="rect">
            <a:avLst/>
          </a:prstGeom>
        </p:spPr>
      </p:pic>
      <p:sp>
        <p:nvSpPr>
          <p:cNvPr id="41986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27238F6-5C3A-4334-B272-25DEAC4894CC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 b="1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01701" y="1020452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Successful compilation</a:t>
            </a:r>
          </a:p>
        </p:txBody>
      </p:sp>
      <p:sp>
        <p:nvSpPr>
          <p:cNvPr id="41990" name="矩形 1"/>
          <p:cNvSpPr>
            <a:spLocks noChangeArrowheads="1"/>
          </p:cNvSpPr>
          <p:nvPr/>
        </p:nvSpPr>
        <p:spPr bwMode="auto">
          <a:xfrm>
            <a:off x="2347081" y="5159614"/>
            <a:ext cx="7876419" cy="676036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991" name="矩形 1"/>
          <p:cNvSpPr>
            <a:spLocks noChangeArrowheads="1"/>
          </p:cNvSpPr>
          <p:nvPr/>
        </p:nvSpPr>
        <p:spPr bwMode="auto">
          <a:xfrm>
            <a:off x="2234201" y="3812867"/>
            <a:ext cx="1385299" cy="1159184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(10/10)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0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B5148D97-1811-4AB6-AA52-C14FC9120085}" type="slidenum">
              <a:rPr kumimoji="0" lang="en-US" altLang="zh-TW" smtClean="0"/>
              <a:pPr eaLnBrk="1" hangingPunct="1">
                <a:defRPr/>
              </a:pPr>
              <a:t>22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(1/13)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23"/>
          <a:stretch/>
        </p:blipFill>
        <p:spPr>
          <a:xfrm>
            <a:off x="1410051" y="1847328"/>
            <a:ext cx="4579890" cy="212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83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356" y="1556133"/>
            <a:ext cx="3716397" cy="4338651"/>
          </a:xfrm>
          <a:prstGeom prst="rect">
            <a:avLst/>
          </a:prstGeom>
        </p:spPr>
      </p:pic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E988CC71-014F-40A3-88B4-244599380528}" type="slidenum">
              <a:rPr kumimoji="0" lang="en-US" altLang="zh-TW" smtClean="0"/>
              <a:pPr eaLnBrk="1" hangingPunct="1">
                <a:defRPr/>
              </a:pPr>
              <a:t>23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(2/13)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26757" y="1019968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defRPr/>
            </a:pP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Start compilation</a:t>
            </a:r>
          </a:p>
        </p:txBody>
      </p:sp>
      <p:sp>
        <p:nvSpPr>
          <p:cNvPr id="6" name="圓角矩形 5"/>
          <p:cNvSpPr/>
          <p:nvPr/>
        </p:nvSpPr>
        <p:spPr bwMode="auto">
          <a:xfrm>
            <a:off x="3180170" y="1877352"/>
            <a:ext cx="2031101" cy="13756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3" name="圓角矩形 12"/>
          <p:cNvSpPr/>
          <p:nvPr/>
        </p:nvSpPr>
        <p:spPr bwMode="auto">
          <a:xfrm>
            <a:off x="3180169" y="1556134"/>
            <a:ext cx="436971" cy="12701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4" name="圓角矩形 13"/>
          <p:cNvSpPr/>
          <p:nvPr/>
        </p:nvSpPr>
        <p:spPr bwMode="auto">
          <a:xfrm>
            <a:off x="1560413" y="4297985"/>
            <a:ext cx="2291396" cy="144215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02029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725" y="1936272"/>
            <a:ext cx="3695700" cy="3600450"/>
          </a:xfrm>
          <a:prstGeom prst="rect">
            <a:avLst/>
          </a:prstGeom>
        </p:spPr>
      </p:pic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81D3DB9E-374E-4E64-966E-AD8DD6E2E98B}" type="slidenum">
              <a:rPr kumimoji="0" lang="en-US" altLang="zh-TW" smtClean="0"/>
              <a:pPr eaLnBrk="1" hangingPunct="1">
                <a:defRPr/>
              </a:pPr>
              <a:t>24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(3/13)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67946" y="118007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defRPr/>
            </a:pP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Open Pin Planner</a:t>
            </a:r>
          </a:p>
        </p:txBody>
      </p:sp>
      <p:sp>
        <p:nvSpPr>
          <p:cNvPr id="10" name="圓角矩形 9"/>
          <p:cNvSpPr/>
          <p:nvPr/>
        </p:nvSpPr>
        <p:spPr bwMode="auto">
          <a:xfrm>
            <a:off x="3673785" y="2160573"/>
            <a:ext cx="882032" cy="22599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1" name="圓角矩形 10"/>
          <p:cNvSpPr/>
          <p:nvPr/>
        </p:nvSpPr>
        <p:spPr bwMode="auto">
          <a:xfrm>
            <a:off x="3689970" y="3175829"/>
            <a:ext cx="3091156" cy="24710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7718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71" y="1762000"/>
            <a:ext cx="7437836" cy="4379856"/>
          </a:xfrm>
          <a:prstGeom prst="rect">
            <a:avLst/>
          </a:prstGeom>
        </p:spPr>
      </p:pic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ACCB1C97-BAA0-4E19-9760-0D75A4507DD0}" type="slidenum">
              <a:rPr kumimoji="0" lang="en-US" altLang="zh-TW" smtClean="0"/>
              <a:pPr eaLnBrk="1" hangingPunct="1">
                <a:defRPr/>
              </a:pPr>
              <a:t>25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(4/13)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50914" y="1165664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defRPr/>
            </a:pP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Pin assignment</a:t>
            </a:r>
          </a:p>
        </p:txBody>
      </p:sp>
      <p:sp>
        <p:nvSpPr>
          <p:cNvPr id="16394" name="TextBox 16"/>
          <p:cNvSpPr txBox="1">
            <a:spLocks noChangeArrowheads="1"/>
          </p:cNvSpPr>
          <p:nvPr/>
        </p:nvSpPr>
        <p:spPr bwMode="auto">
          <a:xfrm>
            <a:off x="506370" y="5374609"/>
            <a:ext cx="1428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Double click</a:t>
            </a:r>
            <a:endParaRPr lang="zh-TW" altLang="en-US" sz="1800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5" name="圓角矩形 14"/>
          <p:cNvSpPr/>
          <p:nvPr/>
        </p:nvSpPr>
        <p:spPr bwMode="auto">
          <a:xfrm>
            <a:off x="4369700" y="4887589"/>
            <a:ext cx="590718" cy="11328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7" name="手繪多邊形 16"/>
          <p:cNvSpPr/>
          <p:nvPr/>
        </p:nvSpPr>
        <p:spPr bwMode="auto">
          <a:xfrm>
            <a:off x="1804525" y="4927172"/>
            <a:ext cx="2565176" cy="534952"/>
          </a:xfrm>
          <a:custGeom>
            <a:avLst/>
            <a:gdLst>
              <a:gd name="connsiteX0" fmla="*/ 1686560 w 1686560"/>
              <a:gd name="connsiteY0" fmla="*/ 15906 h 1417986"/>
              <a:gd name="connsiteX1" fmla="*/ 741680 w 1686560"/>
              <a:gd name="connsiteY1" fmla="*/ 198786 h 1417986"/>
              <a:gd name="connsiteX2" fmla="*/ 0 w 1686560"/>
              <a:gd name="connsiteY2" fmla="*/ 1417986 h 141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6560" h="1417986">
                <a:moveTo>
                  <a:pt x="1686560" y="15906"/>
                </a:moveTo>
                <a:cubicBezTo>
                  <a:pt x="1354666" y="-9494"/>
                  <a:pt x="1022773" y="-34894"/>
                  <a:pt x="741680" y="198786"/>
                </a:cubicBezTo>
                <a:cubicBezTo>
                  <a:pt x="460587" y="432466"/>
                  <a:pt x="230293" y="925226"/>
                  <a:pt x="0" y="141798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solidFill>
                <a:srgbClr val="FF0000"/>
              </a:solidFill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9144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788031B9-92E3-4B9F-8FF2-3A81D7B78E99}" type="slidenum">
              <a:rPr kumimoji="0" lang="en-US" altLang="zh-TW" smtClean="0"/>
              <a:pPr eaLnBrk="1" hangingPunct="1">
                <a:defRPr/>
              </a:pPr>
              <a:t>26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(5/13)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18519" y="1155358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defRPr/>
            </a:pP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Assign pin location to all inputs and outputs</a:t>
            </a:r>
            <a:endParaRPr lang="en-US" altLang="zh-TW" sz="2400" dirty="0">
              <a:solidFill>
                <a:srgbClr val="FF33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eaLnBrk="1" hangingPunct="1">
              <a:buClr>
                <a:schemeClr val="accent1"/>
              </a:buClr>
              <a:defRPr/>
            </a:pPr>
            <a:endParaRPr lang="en-US" altLang="zh-TW" sz="2400" dirty="0">
              <a:solidFill>
                <a:srgbClr val="FF33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eaLnBrk="1" hangingPunct="1">
              <a:buClr>
                <a:schemeClr val="accent1"/>
              </a:buClr>
              <a:defRPr/>
            </a:pPr>
            <a:endParaRPr lang="en-US" altLang="zh-TW" sz="2400" dirty="0">
              <a:solidFill>
                <a:srgbClr val="FF33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eaLnBrk="1" hangingPunct="1">
              <a:buClr>
                <a:schemeClr val="accent1"/>
              </a:buClr>
              <a:defRPr/>
            </a:pPr>
            <a:endParaRPr lang="en-US" altLang="zh-TW" sz="2400" dirty="0">
              <a:solidFill>
                <a:srgbClr val="FF33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eaLnBrk="1" hangingPunct="1">
              <a:buClr>
                <a:schemeClr val="accent1"/>
              </a:buClr>
              <a:defRPr/>
            </a:pPr>
            <a:endParaRPr lang="en-US" altLang="zh-TW" sz="2400" dirty="0">
              <a:solidFill>
                <a:srgbClr val="FF33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1" eaLnBrk="1" hangingPunct="1">
              <a:buClr>
                <a:schemeClr val="accent1"/>
              </a:buClr>
              <a:defRPr/>
            </a:pPr>
            <a:r>
              <a:rPr lang="en-US" altLang="zh-TW" sz="20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Please refer to DE0_pin.xls for pin location assignment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" t="61121" r="33378" b="26163"/>
          <a:stretch/>
        </p:blipFill>
        <p:spPr>
          <a:xfrm>
            <a:off x="1096638" y="2024180"/>
            <a:ext cx="8591883" cy="1039091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 bwMode="auto">
          <a:xfrm>
            <a:off x="3851809" y="2024180"/>
            <a:ext cx="1262358" cy="111553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3" name="TextBox 16"/>
          <p:cNvSpPr txBox="1">
            <a:spLocks noChangeArrowheads="1"/>
          </p:cNvSpPr>
          <p:nvPr/>
        </p:nvSpPr>
        <p:spPr bwMode="auto">
          <a:xfrm>
            <a:off x="4513194" y="2235948"/>
            <a:ext cx="5807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SW0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4" name="TextBox 16"/>
          <p:cNvSpPr txBox="1">
            <a:spLocks noChangeArrowheads="1"/>
          </p:cNvSpPr>
          <p:nvPr/>
        </p:nvSpPr>
        <p:spPr bwMode="auto">
          <a:xfrm>
            <a:off x="4517280" y="2428056"/>
            <a:ext cx="5807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SW1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5" name="TextBox 16"/>
          <p:cNvSpPr txBox="1">
            <a:spLocks noChangeArrowheads="1"/>
          </p:cNvSpPr>
          <p:nvPr/>
        </p:nvSpPr>
        <p:spPr bwMode="auto">
          <a:xfrm>
            <a:off x="4534943" y="2631357"/>
            <a:ext cx="6648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LED1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6" name="TextBox 16"/>
          <p:cNvSpPr txBox="1">
            <a:spLocks noChangeArrowheads="1"/>
          </p:cNvSpPr>
          <p:nvPr/>
        </p:nvSpPr>
        <p:spPr bwMode="auto">
          <a:xfrm>
            <a:off x="4539632" y="2815748"/>
            <a:ext cx="6648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LED0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9992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FAB92942-D9B0-4CC4-AAA6-22A75EBFBD6D}" type="slidenum">
              <a:rPr kumimoji="0" lang="en-US" altLang="zh-TW" smtClean="0"/>
              <a:pPr eaLnBrk="1" hangingPunct="1">
                <a:defRPr/>
              </a:pPr>
              <a:t>27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(6/13)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34995" y="118007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defRPr/>
            </a:pP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Start compilation</a:t>
            </a:r>
            <a:endParaRPr lang="en-US" altLang="zh-TW" sz="2400" dirty="0">
              <a:solidFill>
                <a:srgbClr val="FF33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23"/>
          <a:stretch/>
        </p:blipFill>
        <p:spPr>
          <a:xfrm>
            <a:off x="1456568" y="1969779"/>
            <a:ext cx="4552734" cy="2821040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 bwMode="auto">
          <a:xfrm>
            <a:off x="3329996" y="2363826"/>
            <a:ext cx="2488179" cy="16270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3" name="圓角矩形 12"/>
          <p:cNvSpPr/>
          <p:nvPr/>
        </p:nvSpPr>
        <p:spPr bwMode="auto">
          <a:xfrm>
            <a:off x="3340781" y="1969780"/>
            <a:ext cx="535307" cy="15021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2089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(7/13)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652" y="1678662"/>
            <a:ext cx="6115927" cy="4372888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 bwMode="auto">
          <a:xfrm>
            <a:off x="4853992" y="3321205"/>
            <a:ext cx="761881" cy="15837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8" name="手繪多邊形 7"/>
          <p:cNvSpPr/>
          <p:nvPr/>
        </p:nvSpPr>
        <p:spPr bwMode="auto">
          <a:xfrm>
            <a:off x="2055377" y="3369016"/>
            <a:ext cx="2798615" cy="304907"/>
          </a:xfrm>
          <a:custGeom>
            <a:avLst/>
            <a:gdLst>
              <a:gd name="connsiteX0" fmla="*/ 1686560 w 1686560"/>
              <a:gd name="connsiteY0" fmla="*/ 15906 h 1417986"/>
              <a:gd name="connsiteX1" fmla="*/ 741680 w 1686560"/>
              <a:gd name="connsiteY1" fmla="*/ 198786 h 1417986"/>
              <a:gd name="connsiteX2" fmla="*/ 0 w 1686560"/>
              <a:gd name="connsiteY2" fmla="*/ 1417986 h 141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6560" h="1417986">
                <a:moveTo>
                  <a:pt x="1686560" y="15906"/>
                </a:moveTo>
                <a:cubicBezTo>
                  <a:pt x="1354666" y="-9494"/>
                  <a:pt x="1022773" y="-34894"/>
                  <a:pt x="741680" y="198786"/>
                </a:cubicBezTo>
                <a:cubicBezTo>
                  <a:pt x="460587" y="432466"/>
                  <a:pt x="230293" y="925226"/>
                  <a:pt x="0" y="141798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solidFill>
                <a:srgbClr val="FF0000"/>
              </a:solidFill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9" name="TextBox 16"/>
          <p:cNvSpPr txBox="1">
            <a:spLocks noChangeArrowheads="1"/>
          </p:cNvSpPr>
          <p:nvPr/>
        </p:nvSpPr>
        <p:spPr bwMode="auto">
          <a:xfrm>
            <a:off x="587260" y="3680162"/>
            <a:ext cx="2723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8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右鍵選更新驅動程式軟體</a:t>
            </a:r>
          </a:p>
        </p:txBody>
      </p:sp>
    </p:spTree>
    <p:extLst>
      <p:ext uri="{BB962C8B-B14F-4D97-AF65-F5344CB8AC3E}">
        <p14:creationId xmlns:p14="http://schemas.microsoft.com/office/powerpoint/2010/main" val="2652439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(8/13)</a:t>
            </a:r>
            <a:endParaRPr lang="zh-TW" altLang="en-US" sz="32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379" y="1427669"/>
            <a:ext cx="6438251" cy="4567237"/>
          </a:xfrm>
        </p:spPr>
      </p:pic>
      <p:sp>
        <p:nvSpPr>
          <p:cNvPr id="10" name="圓角矩形 9"/>
          <p:cNvSpPr/>
          <p:nvPr/>
        </p:nvSpPr>
        <p:spPr bwMode="auto">
          <a:xfrm>
            <a:off x="3042607" y="3750082"/>
            <a:ext cx="2646094" cy="79764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9761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DF940578-D50B-4369-B1D3-10EC1DBF4B34}" type="slidenum">
              <a:rPr kumimoji="0" lang="en-US" altLang="zh-TW" smtClean="0"/>
              <a:pPr eaLnBrk="1" hangingPunct="1">
                <a:defRPr/>
              </a:pPr>
              <a:t>3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Seven-segment display (1/3)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58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842" y="1251284"/>
            <a:ext cx="6790258" cy="464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2830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(9/13)</a:t>
            </a:r>
            <a:endParaRPr lang="zh-TW" altLang="en-US" sz="3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734" y="1540957"/>
            <a:ext cx="6438251" cy="4567237"/>
          </a:xfrm>
        </p:spPr>
      </p:pic>
      <p:sp>
        <p:nvSpPr>
          <p:cNvPr id="7" name="圓角矩形 6"/>
          <p:cNvSpPr/>
          <p:nvPr/>
        </p:nvSpPr>
        <p:spPr bwMode="auto">
          <a:xfrm>
            <a:off x="2961686" y="3018329"/>
            <a:ext cx="3026419" cy="33986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F99A181A-B6C7-48B4-8C56-98BB579AA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158" y="2648997"/>
            <a:ext cx="24994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dirty="0">
                <a:solidFill>
                  <a:srgbClr val="FF0000"/>
                </a:solidFill>
                <a:latin typeface="+mn-lt"/>
                <a:ea typeface="+mn-ea"/>
              </a:rPr>
              <a:t>Quartus Lite</a:t>
            </a:r>
            <a:r>
              <a:rPr lang="zh-TW" altLang="en-US" sz="1800" dirty="0">
                <a:solidFill>
                  <a:srgbClr val="FF0000"/>
                </a:solidFill>
                <a:latin typeface="+mn-lt"/>
                <a:ea typeface="+mn-ea"/>
              </a:rPr>
              <a:t>安裝路徑下</a:t>
            </a:r>
          </a:p>
        </p:txBody>
      </p:sp>
    </p:spTree>
    <p:extLst>
      <p:ext uri="{BB962C8B-B14F-4D97-AF65-F5344CB8AC3E}">
        <p14:creationId xmlns:p14="http://schemas.microsoft.com/office/powerpoint/2010/main" val="1992354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(10/13)</a:t>
            </a:r>
            <a:endParaRPr lang="zh-TW" altLang="en-US" sz="32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27" y="1427669"/>
            <a:ext cx="6538200" cy="4674813"/>
          </a:xfrm>
        </p:spPr>
      </p:pic>
      <p:sp>
        <p:nvSpPr>
          <p:cNvPr id="8" name="圓角矩形 7"/>
          <p:cNvSpPr/>
          <p:nvPr/>
        </p:nvSpPr>
        <p:spPr bwMode="auto">
          <a:xfrm>
            <a:off x="4094570" y="3453533"/>
            <a:ext cx="1262357" cy="21216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8841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E2A49253-D9CB-43A1-8C75-C9DA1C225EC7}" type="slidenum">
              <a:rPr kumimoji="0" lang="en-US" altLang="zh-TW" smtClean="0"/>
              <a:pPr eaLnBrk="1" hangingPunct="1">
                <a:defRPr/>
              </a:pPr>
              <a:t>32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(11/13)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43233" y="1040028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defRPr/>
            </a:pP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Programming device</a:t>
            </a:r>
            <a:endParaRPr lang="en-US" altLang="zh-TW" sz="2400" dirty="0">
              <a:solidFill>
                <a:srgbClr val="FF33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35"/>
          <a:stretch/>
        </p:blipFill>
        <p:spPr>
          <a:xfrm>
            <a:off x="3050697" y="1581418"/>
            <a:ext cx="3530324" cy="4409095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 bwMode="auto">
          <a:xfrm>
            <a:off x="3510714" y="1581418"/>
            <a:ext cx="446291" cy="17455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0" name="圓角矩形 9"/>
          <p:cNvSpPr/>
          <p:nvPr/>
        </p:nvSpPr>
        <p:spPr bwMode="auto">
          <a:xfrm>
            <a:off x="3466205" y="4580092"/>
            <a:ext cx="2440981" cy="19409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300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73C11E13-7DD8-4ED6-860A-46032AA9FCA0}" type="slidenum">
              <a:rPr kumimoji="0" lang="en-US" altLang="zh-TW" smtClean="0"/>
              <a:pPr eaLnBrk="1" hangingPunct="1">
                <a:defRPr/>
              </a:pPr>
              <a:t>33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(12/13)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18519" y="114712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defRPr/>
            </a:pP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Hardware setup: add </a:t>
            </a:r>
            <a:r>
              <a:rPr lang="en-US" altLang="zh-TW" sz="2400" dirty="0">
                <a:solidFill>
                  <a:srgbClr val="FF33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USB-Blaster</a:t>
            </a:r>
          </a:p>
          <a:p>
            <a:pPr eaLnBrk="1" hangingPunct="1">
              <a:defRPr/>
            </a:pPr>
            <a:endParaRPr lang="en-US" altLang="zh-TW" sz="2400" dirty="0">
              <a:solidFill>
                <a:srgbClr val="FF33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4" b="3206"/>
          <a:stretch/>
        </p:blipFill>
        <p:spPr>
          <a:xfrm>
            <a:off x="2521743" y="1719586"/>
            <a:ext cx="6090626" cy="4288779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 bwMode="auto">
          <a:xfrm>
            <a:off x="2580130" y="2014917"/>
            <a:ext cx="1061286" cy="19420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4" name="圓角矩形 13"/>
          <p:cNvSpPr/>
          <p:nvPr/>
        </p:nvSpPr>
        <p:spPr bwMode="auto">
          <a:xfrm>
            <a:off x="4286199" y="4304963"/>
            <a:ext cx="1540065" cy="18476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341856" y="4472429"/>
            <a:ext cx="1428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Double click</a:t>
            </a:r>
            <a:endParaRPr lang="zh-TW" altLang="en-US" sz="1800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280048" y="192735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986850" y="42126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585704" y="360945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圓角矩形 11"/>
          <p:cNvSpPr/>
          <p:nvPr/>
        </p:nvSpPr>
        <p:spPr bwMode="auto">
          <a:xfrm>
            <a:off x="5458500" y="3734408"/>
            <a:ext cx="1147401" cy="16746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4699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7648DCB1-C7B5-4E5F-977C-C00D9FA6E2AE}" type="slidenum">
              <a:rPr kumimoji="0" lang="en-US" altLang="zh-TW" smtClean="0"/>
              <a:pPr eaLnBrk="1" hangingPunct="1">
                <a:defRPr/>
              </a:pPr>
              <a:t>34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(13/13)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18519" y="1150143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defRPr/>
            </a:pP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Programming device</a:t>
            </a:r>
            <a:endParaRPr lang="en-US" altLang="zh-TW" sz="2400" dirty="0">
              <a:solidFill>
                <a:srgbClr val="FF33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eaLnBrk="1" hangingPunct="1">
              <a:defRPr/>
            </a:pPr>
            <a:endParaRPr lang="en-US" altLang="zh-TW" sz="2400" dirty="0">
              <a:solidFill>
                <a:srgbClr val="FF33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" y="1847260"/>
            <a:ext cx="4780454" cy="3769429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 bwMode="auto">
          <a:xfrm>
            <a:off x="484300" y="3600957"/>
            <a:ext cx="680960" cy="22812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178" y="2646012"/>
            <a:ext cx="4224127" cy="2970677"/>
          </a:xfrm>
          <a:prstGeom prst="rect">
            <a:avLst/>
          </a:prstGeom>
        </p:spPr>
      </p:pic>
      <p:sp>
        <p:nvSpPr>
          <p:cNvPr id="15" name="手繪多邊形 14"/>
          <p:cNvSpPr/>
          <p:nvPr/>
        </p:nvSpPr>
        <p:spPr bwMode="auto">
          <a:xfrm>
            <a:off x="753987" y="3829079"/>
            <a:ext cx="720191" cy="48256"/>
          </a:xfrm>
          <a:custGeom>
            <a:avLst/>
            <a:gdLst>
              <a:gd name="connsiteX0" fmla="*/ 0 w 1944210"/>
              <a:gd name="connsiteY0" fmla="*/ 0 h 1191139"/>
              <a:gd name="connsiteX1" fmla="*/ 435006 w 1944210"/>
              <a:gd name="connsiteY1" fmla="*/ 1109709 h 1191139"/>
              <a:gd name="connsiteX2" fmla="*/ 1944210 w 1944210"/>
              <a:gd name="connsiteY2" fmla="*/ 1020932 h 119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4210" h="1191139">
                <a:moveTo>
                  <a:pt x="0" y="0"/>
                </a:moveTo>
                <a:cubicBezTo>
                  <a:pt x="55485" y="469777"/>
                  <a:pt x="110971" y="939554"/>
                  <a:pt x="435006" y="1109709"/>
                </a:cubicBezTo>
                <a:cubicBezTo>
                  <a:pt x="759041" y="1279864"/>
                  <a:pt x="1351625" y="1150398"/>
                  <a:pt x="1944210" y="1020932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solidFill>
                <a:srgbClr val="FF0000"/>
              </a:solidFill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6" name="圓角矩形 15"/>
          <p:cNvSpPr/>
          <p:nvPr/>
        </p:nvSpPr>
        <p:spPr bwMode="auto">
          <a:xfrm>
            <a:off x="3501280" y="2936062"/>
            <a:ext cx="569020" cy="18746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20" name="圓角矩形 19"/>
          <p:cNvSpPr/>
          <p:nvPr/>
        </p:nvSpPr>
        <p:spPr bwMode="auto">
          <a:xfrm>
            <a:off x="2375138" y="3130270"/>
            <a:ext cx="569020" cy="18746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5003701" y="5071010"/>
            <a:ext cx="569020" cy="18746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284" y="1711777"/>
            <a:ext cx="4952276" cy="3904912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 bwMode="auto">
          <a:xfrm>
            <a:off x="5858634" y="3600957"/>
            <a:ext cx="720191" cy="276378"/>
          </a:xfrm>
          <a:prstGeom prst="rightArrow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6861496" y="2690390"/>
            <a:ext cx="569020" cy="18746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2326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919352" y="1458647"/>
            <a:ext cx="8507412" cy="314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defRPr/>
            </a:pPr>
            <a:r>
              <a:rPr lang="en-US" altLang="zh-TW" kern="0" dirty="0"/>
              <a:t>0</a:t>
            </a:r>
            <a:r>
              <a:rPr lang="zh-TW" altLang="en-US" kern="0" dirty="0"/>
              <a:t> </a:t>
            </a:r>
            <a:r>
              <a:rPr lang="en-US" altLang="zh-TW" kern="0" dirty="0"/>
              <a:t>is on, 1</a:t>
            </a:r>
            <a:r>
              <a:rPr lang="zh-TW" altLang="en-US" kern="0" dirty="0"/>
              <a:t> </a:t>
            </a:r>
            <a:r>
              <a:rPr lang="en-US" altLang="zh-TW" kern="0" dirty="0"/>
              <a:t>is off</a:t>
            </a:r>
          </a:p>
          <a:p>
            <a:pPr eaLnBrk="1" hangingPunct="1">
              <a:buClr>
                <a:schemeClr val="accent1"/>
              </a:buClr>
              <a:defRPr/>
            </a:pPr>
            <a:r>
              <a:rPr lang="en-US" altLang="zh-TW" kern="0" dirty="0" err="1"/>
              <a:t>dp</a:t>
            </a:r>
            <a:r>
              <a:rPr lang="en-US" altLang="zh-TW" kern="0" dirty="0"/>
              <a:t> is useless in DE0-CV board</a:t>
            </a:r>
          </a:p>
          <a:p>
            <a:pPr eaLnBrk="1" hangingPunct="1">
              <a:buClr>
                <a:schemeClr val="accent1"/>
              </a:buClr>
              <a:defRPr/>
            </a:pPr>
            <a:endParaRPr lang="en-US" altLang="zh-TW" kern="0" dirty="0"/>
          </a:p>
          <a:p>
            <a:pPr eaLnBrk="1" hangingPunct="1">
              <a:buClr>
                <a:schemeClr val="accent1"/>
              </a:buClr>
              <a:defRPr/>
            </a:pPr>
            <a:r>
              <a:rPr lang="en-US" altLang="zh-TW" kern="0" dirty="0"/>
              <a:t>Ex:		   </a:t>
            </a:r>
            <a:r>
              <a:rPr lang="en-US" altLang="en-US" kern="0" dirty="0"/>
              <a:t>out=7'b</a:t>
            </a:r>
            <a:r>
              <a:rPr lang="en-US" altLang="en-US" kern="0" dirty="0">
                <a:solidFill>
                  <a:srgbClr val="FF0000"/>
                </a:solidFill>
              </a:rPr>
              <a:t>1</a:t>
            </a:r>
            <a:r>
              <a:rPr lang="en-US" altLang="en-US" kern="0" dirty="0"/>
              <a:t>000000;</a:t>
            </a:r>
            <a:endParaRPr lang="en-US" altLang="zh-TW" kern="0" dirty="0"/>
          </a:p>
          <a:p>
            <a:pPr eaLnBrk="1" hangingPunct="1">
              <a:buClr>
                <a:schemeClr val="accent1"/>
              </a:buClr>
              <a:defRPr/>
            </a:pPr>
            <a:endParaRPr lang="en-US" altLang="zh-TW" kern="0" dirty="0"/>
          </a:p>
          <a:p>
            <a:pPr eaLnBrk="1" hangingPunct="1">
              <a:buClr>
                <a:schemeClr val="accent1"/>
              </a:buClr>
              <a:defRPr/>
            </a:pPr>
            <a:endParaRPr lang="zh-TW" altLang="en-US" kern="0" dirty="0"/>
          </a:p>
          <a:p>
            <a:pPr eaLnBrk="1" hangingPunct="1">
              <a:buClr>
                <a:schemeClr val="accent1"/>
              </a:buClr>
              <a:defRPr/>
            </a:pPr>
            <a:r>
              <a:rPr lang="en-US" altLang="zh-TW" kern="0" dirty="0"/>
              <a:t>Ex:	            out=7'b0010010;</a:t>
            </a:r>
          </a:p>
          <a:p>
            <a:pPr marL="0" indent="0" eaLnBrk="1" hangingPunct="1">
              <a:buClr>
                <a:schemeClr val="accent1"/>
              </a:buClr>
              <a:buNone/>
              <a:defRPr/>
            </a:pPr>
            <a:endParaRPr lang="zh-TW" altLang="en-US" kern="0" dirty="0"/>
          </a:p>
        </p:txBody>
      </p:sp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99963A35-A235-457D-AD65-C58E4CDB9817}" type="slidenum">
              <a:rPr kumimoji="0" lang="en-US" altLang="zh-TW" smtClean="0"/>
              <a:pPr eaLnBrk="1" hangingPunct="1">
                <a:defRPr/>
              </a:pPr>
              <a:t>4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Seven-segment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display (2/3)</a:t>
            </a:r>
            <a:endParaRPr lang="zh-TW" alt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60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723" y="3074656"/>
            <a:ext cx="973303" cy="1174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723" y="4736351"/>
            <a:ext cx="901865" cy="128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3914688" y="3733795"/>
            <a:ext cx="585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0" dirty="0">
                <a:solidFill>
                  <a:srgbClr val="FF0000"/>
                </a:solidFill>
              </a:rPr>
              <a:t>g=1</a:t>
            </a:r>
            <a:endParaRPr lang="zh-TW" altLang="en-US" sz="2000" b="0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914688" y="5524034"/>
            <a:ext cx="1099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000" b="0"/>
            </a:lvl1pPr>
          </a:lstStyle>
          <a:p>
            <a:r>
              <a:rPr lang="en-US" altLang="zh-TW" dirty="0">
                <a:solidFill>
                  <a:srgbClr val="FF0000"/>
                </a:solidFill>
              </a:rPr>
              <a:t>b=1, e=1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26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99963A35-A235-457D-AD65-C58E4CDB9817}" type="slidenum">
              <a:rPr kumimoji="0" lang="en-US" altLang="zh-TW" smtClean="0"/>
              <a:pPr eaLnBrk="1" hangingPunct="1">
                <a:defRPr/>
              </a:pPr>
              <a:t>5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Seven-segment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display (3/3)</a:t>
            </a:r>
            <a:endParaRPr lang="zh-TW" alt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F6BF811C-4129-4910-A94C-B2ED262DB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352" y="1458647"/>
            <a:ext cx="9222938" cy="314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defRPr/>
            </a:pPr>
            <a:r>
              <a:rPr lang="en-US" altLang="zh-TW" kern="0" dirty="0"/>
              <a:t>Assign out to seven segment digit pin of FPGA</a:t>
            </a:r>
          </a:p>
          <a:p>
            <a:pPr lvl="1" eaLnBrk="1" hangingPunct="1">
              <a:buClr>
                <a:schemeClr val="accent1"/>
              </a:buClr>
              <a:defRPr/>
            </a:pPr>
            <a:r>
              <a:rPr lang="en-US" altLang="zh-TW" kern="0" dirty="0"/>
              <a:t>Take seven segment digit 0 as example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572819E-6775-4019-BCEC-C5F243868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600192"/>
              </p:ext>
            </p:extLst>
          </p:nvPr>
        </p:nvGraphicFramePr>
        <p:xfrm>
          <a:off x="1721607" y="2665147"/>
          <a:ext cx="8128000" cy="2966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1101">
                  <a:extLst>
                    <a:ext uri="{9D8B030D-6E8A-4147-A177-3AD203B41FA5}">
                      <a16:colId xmlns:a16="http://schemas.microsoft.com/office/drawing/2014/main" val="2002658524"/>
                    </a:ext>
                  </a:extLst>
                </a:gridCol>
                <a:gridCol w="1702966">
                  <a:extLst>
                    <a:ext uri="{9D8B030D-6E8A-4147-A177-3AD203B41FA5}">
                      <a16:colId xmlns:a16="http://schemas.microsoft.com/office/drawing/2014/main" val="2960744306"/>
                    </a:ext>
                  </a:extLst>
                </a:gridCol>
                <a:gridCol w="3129093">
                  <a:extLst>
                    <a:ext uri="{9D8B030D-6E8A-4147-A177-3AD203B41FA5}">
                      <a16:colId xmlns:a16="http://schemas.microsoft.com/office/drawing/2014/main" val="3724916703"/>
                    </a:ext>
                  </a:extLst>
                </a:gridCol>
                <a:gridCol w="1594840">
                  <a:extLst>
                    <a:ext uri="{9D8B030D-6E8A-4147-A177-3AD203B41FA5}">
                      <a16:colId xmlns:a16="http://schemas.microsoft.com/office/drawing/2014/main" val="6402256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Signal 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FPGA Pin No.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Description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Signal Assigned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5432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HEX00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PIN_U21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Seven Segment Digit 0[0]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out[0]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0544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HEX01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PIN_V21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Seven Segment Digit 0[1]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u="none" strike="noStrike" dirty="0">
                          <a:effectLst/>
                        </a:rPr>
                        <a:t>out[1]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0797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HEX02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PIN_W22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Seven Segment Digit 0[2]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u="none" strike="noStrike" dirty="0">
                          <a:effectLst/>
                        </a:rPr>
                        <a:t>out[2]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3909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HEX03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PIN_W21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Seven Segment Digit 0[3]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u="none" strike="noStrike" dirty="0">
                          <a:effectLst/>
                        </a:rPr>
                        <a:t>out[3]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402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HEX04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PIN_Y22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Seven Segment Digit 0[4]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u="none" strike="noStrike" dirty="0">
                          <a:effectLst/>
                        </a:rPr>
                        <a:t>out[4]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7094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HEX05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PIN_Y21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Seven Segment Digit 0[5]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u="none" strike="noStrike" dirty="0">
                          <a:effectLst/>
                        </a:rPr>
                        <a:t>out[5]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446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HEX06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PIN_AA22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Seven Segment Digit 0[6]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u="none" strike="noStrike" dirty="0">
                          <a:effectLst/>
                        </a:rPr>
                        <a:t>out[6]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6596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5758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1638301" y="277813"/>
            <a:ext cx="9217025" cy="120649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638301" y="1334846"/>
            <a:ext cx="9217025" cy="45672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+mj-lt"/>
                <a:ea typeface="Times New Roman"/>
                <a:cs typeface="Times New Roman"/>
                <a:sym typeface="Times New Roman"/>
              </a:rPr>
              <a:t>Video preview for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latin typeface="+mj-lt"/>
                <a:cs typeface="Times New Roman"/>
                <a:sym typeface="Times New Roman"/>
              </a:rPr>
              <a:t>晶片實現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+mj-lt"/>
                <a:cs typeface="Times New Roman"/>
                <a:sym typeface="Times New Roman"/>
              </a:rPr>
              <a:t>+HDL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latin typeface="+mj-lt"/>
                <a:cs typeface="Times New Roman"/>
                <a:sym typeface="Times New Roman"/>
              </a:rPr>
              <a:t>介紹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+mj-lt"/>
                <a:cs typeface="Times New Roman"/>
                <a:sym typeface="Times New Roman"/>
              </a:rPr>
              <a:t>(Parts I~V) 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+mj-lt"/>
                <a:cs typeface="Times New Roman"/>
                <a:sym typeface="Times New Roman"/>
              </a:rPr>
              <a:t>Seven segment display</a:t>
            </a:r>
          </a:p>
          <a:p>
            <a:pPr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dirty="0">
                <a:latin typeface="+mj-lt"/>
                <a:ea typeface="Times New Roman"/>
                <a:cs typeface="Times New Roman"/>
                <a:sym typeface="Times New Roman"/>
              </a:rPr>
              <a:t>Lab I </a:t>
            </a:r>
            <a:r>
              <a:rPr lang="en-US" altLang="zh-TW" dirty="0">
                <a:ea typeface="Times New Roman"/>
                <a:cs typeface="Times New Roman"/>
                <a:sym typeface="Times New Roman"/>
              </a:rPr>
              <a:t>– </a:t>
            </a:r>
            <a:r>
              <a:rPr lang="zh-TW" altLang="en-US" dirty="0">
                <a:latin typeface="+mn-ea"/>
                <a:cs typeface="Times New Roman"/>
                <a:sym typeface="Times New Roman"/>
              </a:rPr>
              <a:t>學號顯示器</a:t>
            </a:r>
            <a:endParaRPr lang="en-US" altLang="zh-TW" dirty="0">
              <a:latin typeface="+mn-ea"/>
              <a:cs typeface="Times New Roman"/>
              <a:sym typeface="Times New Roman"/>
            </a:endParaRPr>
          </a:p>
          <a:p>
            <a:pPr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dirty="0">
                <a:latin typeface="+mj-lt"/>
                <a:ea typeface="Times New Roman"/>
                <a:cs typeface="Times New Roman"/>
                <a:sym typeface="Times New Roman"/>
              </a:rPr>
              <a:t>Lab II – 3-bit Adder</a:t>
            </a:r>
          </a:p>
          <a:p>
            <a:pPr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cs typeface="Times New Roman"/>
                <a:sym typeface="Times New Roman"/>
              </a:rPr>
              <a:t>Appendix</a:t>
            </a:r>
            <a:endParaRPr dirty="0">
              <a:solidFill>
                <a:schemeClr val="bg1">
                  <a:lumMod val="75000"/>
                </a:schemeClr>
              </a:solidFill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97762756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C0463B0E-97FA-4C30-9A2B-F3DCF9CADF98}" type="slidenum">
              <a:rPr kumimoji="0" lang="en-US" altLang="zh-TW" smtClean="0"/>
              <a:pPr eaLnBrk="1" hangingPunct="1">
                <a:defRPr/>
              </a:pPr>
              <a:t>7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Lab I</a:t>
            </a:r>
            <a:r>
              <a:rPr lang="zh-TW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學號顯示器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962527" y="1035135"/>
            <a:ext cx="10219998" cy="456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defRPr/>
            </a:pPr>
            <a:r>
              <a:rPr lang="zh-TW" alt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設計一個學號顯示器電路，顯示學號的後三碼</a:t>
            </a:r>
            <a:endParaRPr lang="en-US" altLang="zh-TW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chemeClr val="accent1"/>
              </a:buClr>
              <a:defRPr/>
            </a:pPr>
            <a:r>
              <a:rPr lang="zh-TW" alt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輸出</a:t>
            </a:r>
            <a:r>
              <a:rPr lang="en-US" altLang="zh-TW" sz="2400" kern="0" dirty="0">
                <a:latin typeface="Arial" panose="020B0604020202020204" pitchFamily="34" charset="0"/>
                <a:cs typeface="Arial" panose="020B0604020202020204" pitchFamily="34" charset="0"/>
              </a:rPr>
              <a:t>21bits (</a:t>
            </a:r>
            <a:r>
              <a:rPr lang="zh-TW" alt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使用三個七段顯示器，每個七段顯示器需用</a:t>
            </a:r>
            <a:r>
              <a:rPr lang="en-US" altLang="zh-TW" sz="2400" kern="0" dirty="0">
                <a:latin typeface="Arial" panose="020B0604020202020204" pitchFamily="34" charset="0"/>
                <a:cs typeface="Arial" panose="020B0604020202020204" pitchFamily="34" charset="0"/>
              </a:rPr>
              <a:t>7bits</a:t>
            </a:r>
            <a:r>
              <a:rPr lang="zh-TW" alt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控制亮暗</a:t>
            </a:r>
            <a:r>
              <a:rPr lang="en-US" altLang="zh-TW" sz="2400" kern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eaLnBrk="1" hangingPunct="1">
              <a:buClr>
                <a:schemeClr val="accent1"/>
              </a:buClr>
              <a:defRPr/>
            </a:pPr>
            <a:endParaRPr lang="en-US" altLang="zh-TW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chemeClr val="accent1"/>
              </a:buClr>
              <a:defRPr/>
            </a:pPr>
            <a:r>
              <a:rPr lang="en-US" altLang="zh-TW" sz="2400" kern="0" dirty="0">
                <a:latin typeface="Arial" panose="020B0604020202020204" pitchFamily="34" charset="0"/>
                <a:cs typeface="Arial" panose="020B0604020202020204" pitchFamily="34" charset="0"/>
              </a:rPr>
              <a:t>Ex: </a:t>
            </a:r>
            <a:r>
              <a:rPr lang="zh-TW" alt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學號</a:t>
            </a:r>
            <a:r>
              <a:rPr lang="en-US" altLang="zh-TW" sz="2400" kern="0" dirty="0">
                <a:latin typeface="Arial" panose="020B0604020202020204" pitchFamily="34" charset="0"/>
                <a:cs typeface="Arial" panose="020B0604020202020204" pitchFamily="34" charset="0"/>
              </a:rPr>
              <a:t>F12345678</a:t>
            </a:r>
            <a:r>
              <a:rPr lang="zh-TW" alt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，七段顯示器顯示</a:t>
            </a:r>
            <a:r>
              <a:rPr lang="en-US" altLang="zh-TW" sz="2400" kern="0" dirty="0">
                <a:latin typeface="Arial" panose="020B0604020202020204" pitchFamily="34" charset="0"/>
                <a:cs typeface="Arial" panose="020B0604020202020204" pitchFamily="34" charset="0"/>
              </a:rPr>
              <a:t>678</a:t>
            </a:r>
          </a:p>
          <a:p>
            <a:pPr eaLnBrk="1" hangingPunct="1">
              <a:buClr>
                <a:schemeClr val="accent1"/>
              </a:buClr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chemeClr val="accent1"/>
              </a:buClr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739011" y="1925524"/>
            <a:ext cx="5764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HEX26~HEX20, HEX16~HEX10, </a:t>
            </a:r>
            <a:r>
              <a:rPr lang="en-US" altLang="zh-TW" sz="2000" b="0" dirty="0">
                <a:solidFill>
                  <a:srgbClr val="FF0000"/>
                </a:solidFill>
              </a:rPr>
              <a:t>HEX06~HEX00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endParaRPr lang="en-US" altLang="zh-TW" sz="2000" b="0" dirty="0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2A254BD-23C3-4A79-A136-EADFEC3D12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98" t="24269" r="35980" b="22390"/>
          <a:stretch/>
        </p:blipFill>
        <p:spPr>
          <a:xfrm rot="5400000">
            <a:off x="1896064" y="2572421"/>
            <a:ext cx="1363781" cy="232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56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977963" y="1147239"/>
            <a:ext cx="1026328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defRPr/>
            </a:pP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設計一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3-bit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無號數加法器，輸入兩個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3 bits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數字，以七段顯示器顯示加法運算結果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(16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進制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eaLnBrk="1" hangingPunct="1">
              <a:buClr>
                <a:schemeClr val="accent1"/>
              </a:buClr>
              <a:defRPr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bits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加法和的大小在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0~15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之間，使用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0~9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a~f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表示</a:t>
            </a: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chemeClr val="accent1"/>
              </a:buClr>
              <a:defRPr/>
            </a:pP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chemeClr val="accent1"/>
              </a:buClr>
              <a:defRPr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Input: a(3 bits)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b(3 bits)</a:t>
            </a:r>
          </a:p>
          <a:p>
            <a:pPr eaLnBrk="1" hangingPunct="1">
              <a:buClr>
                <a:schemeClr val="accent1"/>
              </a:buClr>
              <a:defRPr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Output: out(7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bits)</a:t>
            </a:r>
          </a:p>
          <a:p>
            <a:pPr eaLnBrk="1" hangingPunct="1">
              <a:buClr>
                <a:schemeClr val="accent1"/>
              </a:buClr>
              <a:defRPr/>
            </a:pP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Lab</a:t>
            </a:r>
            <a:r>
              <a:rPr lang="zh-TW" altLang="en-US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II</a:t>
            </a:r>
            <a:r>
              <a:rPr lang="zh-TW" altLang="en-US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– </a:t>
            </a:r>
            <a:r>
              <a:rPr lang="en-US" altLang="zh-TW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  <a:sym typeface="Times New Roman"/>
              </a:rPr>
              <a:t>3-bit Adder</a:t>
            </a:r>
            <a:endParaRPr lang="zh-TW" altLang="en-US" dirty="0"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6C1457F-80B0-4C3C-85B1-EAA52473D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841" y="3828569"/>
            <a:ext cx="5057775" cy="124777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4C0D030-73E5-4730-B21E-C7C6F81E8C60}"/>
              </a:ext>
            </a:extLst>
          </p:cNvPr>
          <p:cNvSpPr txBox="1"/>
          <p:nvPr/>
        </p:nvSpPr>
        <p:spPr>
          <a:xfrm>
            <a:off x="3752728" y="1546299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0" dirty="0">
                <a:solidFill>
                  <a:srgbClr val="FF0000"/>
                </a:solidFill>
              </a:rPr>
              <a:t>HEX06~HEX00</a:t>
            </a:r>
          </a:p>
        </p:txBody>
      </p:sp>
    </p:spTree>
    <p:extLst>
      <p:ext uri="{BB962C8B-B14F-4D97-AF65-F5344CB8AC3E}">
        <p14:creationId xmlns:p14="http://schemas.microsoft.com/office/powerpoint/2010/main" val="2345412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38465" y="1120858"/>
            <a:ext cx="5119436" cy="467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defRPr/>
            </a:pPr>
            <a:r>
              <a:rPr lang="zh-TW" alt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七段顯示器裝置模擬 </a:t>
            </a:r>
          </a:p>
          <a:p>
            <a:pPr lvl="1" eaLnBrk="1" hangingPunct="1">
              <a:buClr>
                <a:schemeClr val="accent1"/>
              </a:buClr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EX: a =</a:t>
            </a:r>
            <a:r>
              <a:rPr lang="zh-TW" alt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0, b = 1</a:t>
            </a:r>
            <a:endParaRPr kumimoji="0" lang="zh-TW" alt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Clr>
                <a:schemeClr val="accent1"/>
              </a:buClr>
              <a:defRPr/>
            </a:pPr>
            <a:r>
              <a:rPr lang="zh-TW" alt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七段顯示器顯示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lvl="1" eaLnBrk="1" hangingPunct="1">
              <a:buClr>
                <a:schemeClr val="accent1"/>
              </a:buClr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Clr>
                <a:schemeClr val="accent1"/>
              </a:buClr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Clr>
                <a:schemeClr val="accent1"/>
              </a:buClr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EX: a =</a:t>
            </a:r>
            <a:r>
              <a:rPr lang="zh-TW" alt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kumimoji="0"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, b = 4</a:t>
            </a:r>
          </a:p>
          <a:p>
            <a:pPr lvl="1" eaLnBrk="1" hangingPunct="1">
              <a:buClr>
                <a:schemeClr val="accent1"/>
              </a:buClr>
              <a:defRPr/>
            </a:pPr>
            <a:r>
              <a:rPr lang="zh-TW" alt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七段顯示器顯示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  <a:p>
            <a:pPr lvl="1" eaLnBrk="1" hangingPunct="1">
              <a:buClr>
                <a:schemeClr val="accent1"/>
              </a:buClr>
              <a:defRPr/>
            </a:pPr>
            <a:endParaRPr kumimoji="0"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Clr>
                <a:schemeClr val="accent1"/>
              </a:buClr>
              <a:defRPr/>
            </a:pPr>
            <a:endParaRPr kumimoji="0"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Clr>
                <a:schemeClr val="accent1"/>
              </a:buClr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EX: a =</a:t>
            </a:r>
            <a:r>
              <a:rPr lang="zh-TW" alt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kumimoji="0"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, b = 7</a:t>
            </a:r>
          </a:p>
          <a:p>
            <a:pPr lvl="1" eaLnBrk="1" hangingPunct="1">
              <a:buClr>
                <a:schemeClr val="accent1"/>
              </a:buClr>
              <a:defRPr/>
            </a:pPr>
            <a:r>
              <a:rPr lang="zh-TW" alt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七段顯示器顯示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kumimoji="0" lang="zh-TW" alt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Clr>
                <a:schemeClr val="accent1"/>
              </a:buClr>
              <a:defRPr/>
            </a:pPr>
            <a:endParaRPr kumimoji="0" lang="zh-TW" alt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hangingPunct="1">
              <a:buClr>
                <a:schemeClr val="accent1"/>
              </a:buClr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DD349DDB-4810-4977-9217-301740221721}" type="slidenum">
              <a:rPr kumimoji="0" lang="en-US" altLang="zh-TW" smtClean="0"/>
              <a:pPr eaLnBrk="1" hangingPunct="1">
                <a:defRPr/>
              </a:pPr>
              <a:t>9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609601" y="277813"/>
            <a:ext cx="11344031" cy="636587"/>
          </a:xfrm>
        </p:spPr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Notice for Lab II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1" t="42637" r="18656" b="36411"/>
          <a:stretch/>
        </p:blipFill>
        <p:spPr>
          <a:xfrm>
            <a:off x="3827867" y="1652054"/>
            <a:ext cx="498975" cy="79281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7" t="45714" r="26209" b="36996"/>
          <a:stretch/>
        </p:blipFill>
        <p:spPr>
          <a:xfrm>
            <a:off x="3827867" y="3105476"/>
            <a:ext cx="498975" cy="84112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D3DAFAE-09E7-4396-AEFC-21B176C175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2" t="57205" r="25953" b="24760"/>
          <a:stretch/>
        </p:blipFill>
        <p:spPr>
          <a:xfrm rot="5400000">
            <a:off x="3706098" y="4698982"/>
            <a:ext cx="742514" cy="49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29742"/>
      </p:ext>
    </p:extLst>
  </p:cSld>
  <p:clrMapOvr>
    <a:masterClrMapping/>
  </p:clrMapOvr>
</p:sld>
</file>

<file path=ppt/theme/theme1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4128</TotalTime>
  <Words>961</Words>
  <Application>Microsoft Office PowerPoint</Application>
  <PresentationFormat>寬螢幕</PresentationFormat>
  <Paragraphs>239</Paragraphs>
  <Slides>34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1" baseType="lpstr">
      <vt:lpstr>新細明體</vt:lpstr>
      <vt:lpstr>標楷體</vt:lpstr>
      <vt:lpstr>Arial</vt:lpstr>
      <vt:lpstr>Calibri</vt:lpstr>
      <vt:lpstr>Times New Roman</vt:lpstr>
      <vt:lpstr>Wingdings</vt:lpstr>
      <vt:lpstr>4_Edge</vt:lpstr>
      <vt:lpstr>LAB - 05</vt:lpstr>
      <vt:lpstr>Outline</vt:lpstr>
      <vt:lpstr>Seven-segment display (1/3)</vt:lpstr>
      <vt:lpstr>Seven-segment display (2/3)</vt:lpstr>
      <vt:lpstr>Seven-segment display (3/3)</vt:lpstr>
      <vt:lpstr>Outline</vt:lpstr>
      <vt:lpstr>Lab I 學號顯示器</vt:lpstr>
      <vt:lpstr>Lab II – 3-bit Adder</vt:lpstr>
      <vt:lpstr>Notice for Lab II</vt:lpstr>
      <vt:lpstr>PowerPoint 簡報</vt:lpstr>
      <vt:lpstr>Outline</vt:lpstr>
      <vt:lpstr>Quartus II Tutorial (1/10)</vt:lpstr>
      <vt:lpstr>PowerPoint 簡報</vt:lpstr>
      <vt:lpstr>PowerPoint 簡報</vt:lpstr>
      <vt:lpstr>Quartus II Tutorial (4/10)</vt:lpstr>
      <vt:lpstr>Quartus II Tutorial (5/10)</vt:lpstr>
      <vt:lpstr>Quartus II Tutorial (6/10)</vt:lpstr>
      <vt:lpstr>Quartus II Tutorial (7/10)</vt:lpstr>
      <vt:lpstr>Quartus II Tutorial (8/10)</vt:lpstr>
      <vt:lpstr>Quartus II Tutorial (9/10)</vt:lpstr>
      <vt:lpstr>Quartus II Tutorial (10/10)</vt:lpstr>
      <vt:lpstr>Programming DE0-CV (1/13)</vt:lpstr>
      <vt:lpstr>Programming DE0-CV (2/13)</vt:lpstr>
      <vt:lpstr>Programming DE0-CV (3/13)</vt:lpstr>
      <vt:lpstr>Programming DE0-CV (4/13)</vt:lpstr>
      <vt:lpstr>Programming DE0-CV (5/13)</vt:lpstr>
      <vt:lpstr>Programming DE0-CV (6/13)</vt:lpstr>
      <vt:lpstr>Programming DE0-CV (7/13)</vt:lpstr>
      <vt:lpstr>Programming DE0-CV (8/13)</vt:lpstr>
      <vt:lpstr>Programming DE0-CV (9/13)</vt:lpstr>
      <vt:lpstr>Programming DE0-CV (10/13)</vt:lpstr>
      <vt:lpstr>Programming DE0-CV (11/13)</vt:lpstr>
      <vt:lpstr>Programming DE0-CV (12/13)</vt:lpstr>
      <vt:lpstr>Programming DE0-CV (13/13)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- 02</dc:title>
  <dc:creator>User</dc:creator>
  <cp:lastModifiedBy>user</cp:lastModifiedBy>
  <cp:revision>172</cp:revision>
  <cp:lastPrinted>2015-09-04T02:53:59Z</cp:lastPrinted>
  <dcterms:created xsi:type="dcterms:W3CDTF">2015-09-03T02:51:47Z</dcterms:created>
  <dcterms:modified xsi:type="dcterms:W3CDTF">2021-11-10T04:34:25Z</dcterms:modified>
</cp:coreProperties>
</file>